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72" r:id="rId2"/>
    <p:sldId id="287" r:id="rId3"/>
    <p:sldId id="278" r:id="rId4"/>
    <p:sldId id="286" r:id="rId5"/>
    <p:sldId id="288" r:id="rId6"/>
    <p:sldId id="289" r:id="rId7"/>
    <p:sldId id="290" r:id="rId8"/>
    <p:sldId id="291" r:id="rId9"/>
    <p:sldId id="292" r:id="rId10"/>
    <p:sldId id="285" r:id="rId11"/>
    <p:sldId id="284" r:id="rId12"/>
    <p:sldId id="282" r:id="rId13"/>
  </p:sldIdLst>
  <p:sldSz cx="9906000" cy="6858000" type="A4"/>
  <p:notesSz cx="6858000" cy="9144000"/>
  <p:defaultTextStyle>
    <a:defPPr>
      <a:defRPr lang="mk-M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18" userDrawn="1">
          <p15:clr>
            <a:srgbClr val="A4A3A4"/>
          </p15:clr>
        </p15:guide>
        <p15:guide id="2" pos="6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069"/>
    <a:srgbClr val="8F1529"/>
    <a:srgbClr val="A81830"/>
    <a:srgbClr val="249C91"/>
    <a:srgbClr val="EA7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1398" y="24"/>
      </p:cViewPr>
      <p:guideLst>
        <p:guide orient="horz" pos="2818"/>
        <p:guide pos="6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14.02.2018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39027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14.02.2018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528221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14.02.2018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87168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203200" y="275771"/>
            <a:ext cx="9642247" cy="6572048"/>
            <a:chOff x="203200" y="275771"/>
            <a:chExt cx="9642247" cy="6572048"/>
          </a:xfrm>
        </p:grpSpPr>
        <p:sp>
          <p:nvSpPr>
            <p:cNvPr id="5" name="Rectangle 4"/>
            <p:cNvSpPr/>
            <p:nvPr userDrawn="1"/>
          </p:nvSpPr>
          <p:spPr>
            <a:xfrm>
              <a:off x="203200" y="275771"/>
              <a:ext cx="9492343" cy="6357258"/>
            </a:xfrm>
            <a:prstGeom prst="rect">
              <a:avLst/>
            </a:prstGeom>
            <a:noFill/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k-MK"/>
            </a:p>
          </p:txBody>
        </p:sp>
        <p:sp>
          <p:nvSpPr>
            <p:cNvPr id="6" name="Rectangle 5"/>
            <p:cNvSpPr/>
            <p:nvPr userDrawn="1"/>
          </p:nvSpPr>
          <p:spPr>
            <a:xfrm>
              <a:off x="7254645" y="6274504"/>
              <a:ext cx="2590802" cy="5733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mk-MK"/>
            </a:p>
          </p:txBody>
        </p:sp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7315198" y="6387705"/>
              <a:ext cx="2469696" cy="4557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7359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14.02.2018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488076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14.02.2018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90158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14.02.2018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240133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14.02.2018</a:t>
            </a:fld>
            <a:endParaRPr lang="mk-M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368076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14.02.2018</a:t>
            </a:fld>
            <a:endParaRPr lang="mk-M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35295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14.02.2018</a:t>
            </a:fld>
            <a:endParaRPr lang="mk-M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09889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14.02.2018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995662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FA-FDF4-42BE-A138-A7FEC0545D25}" type="datetimeFigureOut">
              <a:rPr lang="mk-MK" smtClean="0"/>
              <a:t>14.02.2018</a:t>
            </a:fld>
            <a:endParaRPr lang="mk-M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465639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235FA-FDF4-42BE-A138-A7FEC0545D25}" type="datetimeFigureOut">
              <a:rPr lang="mk-MK" smtClean="0"/>
              <a:t>14.02.2018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B776-3580-4EB7-86A4-778863E0BC6E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895334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recikliranj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5386" y="1456576"/>
            <a:ext cx="5643563" cy="503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812551" y="1189261"/>
            <a:ext cx="8569234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k-MK" sz="4400" b="1" dirty="0">
                <a:latin typeface="Arial" panose="020B0604020202020204" pitchFamily="34" charset="0"/>
                <a:cs typeface="Arial" panose="020B0604020202020204" pitchFamily="34" charset="0"/>
              </a:rPr>
              <a:t>РЕЦИКЛИРАЊЕ ЗНАЧИ ШТЕДЕЊЕ</a:t>
            </a:r>
            <a:endParaRPr lang="mk-MK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  <a:p>
            <a:pPr algn="ctr"/>
            <a:endParaRPr lang="mk-MK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67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t1.gstatic.com/images?q=tbn:ANd9GcQlW5K2Vdf0mmpa4pt89i5ojZFSG77beHdirgvkogr3SCG9cm3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8395" y="2237783"/>
            <a:ext cx="2667012" cy="2798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500188" y="569958"/>
            <a:ext cx="6858000" cy="7254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latin typeface="MAC C Times" panose="02027200000000000000" pitchFamily="18" charset="0"/>
              </a:rPr>
              <a:t>[TO E RECIKLIRAWETO</a:t>
            </a:r>
            <a:endParaRPr lang="en-US" sz="3600" dirty="0" smtClean="0">
              <a:latin typeface="MAC C Times" panose="02027200000000000000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4148" y="1295445"/>
            <a:ext cx="6414247" cy="5266720"/>
          </a:xfrm>
          <a:prstGeom prst="rect">
            <a:avLst/>
          </a:prstGeo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b="1" dirty="0" err="1" smtClean="0">
                <a:latin typeface="MAC C Times" pitchFamily="18" charset="0"/>
              </a:rPr>
              <a:t>Recikliraweto</a:t>
            </a:r>
            <a:r>
              <a:rPr lang="en-US" b="1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zna~i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povtorno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voveduvawe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vo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b="1" dirty="0" err="1" smtClean="0">
                <a:latin typeface="MAC C Times" pitchFamily="18" charset="0"/>
              </a:rPr>
              <a:t>ciklusot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bidej</a:t>
            </a:r>
            <a:r>
              <a:rPr lang="en-US" dirty="0" smtClean="0">
                <a:latin typeface="MAC C Times" pitchFamily="18" charset="0"/>
              </a:rPr>
              <a:t>}</a:t>
            </a:r>
            <a:r>
              <a:rPr lang="en-US" dirty="0" err="1" smtClean="0">
                <a:latin typeface="MAC C Times" pitchFamily="18" charset="0"/>
              </a:rPr>
              <a:t>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zboruvame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za</a:t>
            </a:r>
            <a:r>
              <a:rPr lang="en-US" dirty="0" smtClean="0">
                <a:latin typeface="MAC C Times" pitchFamily="18" charset="0"/>
              </a:rPr>
              <a:t> site </a:t>
            </a:r>
            <a:r>
              <a:rPr lang="en-US" b="1" dirty="0" err="1" smtClean="0">
                <a:latin typeface="MAC C Times" pitchFamily="18" charset="0"/>
              </a:rPr>
              <a:t>materii</a:t>
            </a:r>
            <a:r>
              <a:rPr lang="en-US" dirty="0" smtClean="0">
                <a:latin typeface="MAC C Times" pitchFamily="18" charset="0"/>
              </a:rPr>
              <a:t> {to </a:t>
            </a:r>
            <a:r>
              <a:rPr lang="en-US" dirty="0" err="1" smtClean="0">
                <a:latin typeface="MAC C Times" pitchFamily="18" charset="0"/>
              </a:rPr>
              <a:t>gi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koristime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vo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sekojdnevniot</a:t>
            </a:r>
            <a:r>
              <a:rPr lang="en-US" dirty="0" smtClean="0">
                <a:latin typeface="MAC C Times" pitchFamily="18" charset="0"/>
              </a:rPr>
              <a:t> `</a:t>
            </a:r>
            <a:r>
              <a:rPr lang="en-US" dirty="0" err="1" smtClean="0">
                <a:latin typeface="MAC C Times" pitchFamily="18" charset="0"/>
              </a:rPr>
              <a:t>ivot,toa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zna~i</a:t>
            </a:r>
            <a:r>
              <a:rPr lang="en-US" dirty="0" smtClean="0">
                <a:latin typeface="MAC C Times" pitchFamily="18" charset="0"/>
              </a:rPr>
              <a:t> da ne </a:t>
            </a:r>
            <a:r>
              <a:rPr lang="en-US" dirty="0" err="1" smtClean="0">
                <a:latin typeface="MAC C Times" pitchFamily="18" charset="0"/>
              </a:rPr>
              <a:t>gi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frlame,da</a:t>
            </a:r>
            <a:r>
              <a:rPr lang="en-US" dirty="0" smtClean="0">
                <a:latin typeface="MAC C Times" pitchFamily="18" charset="0"/>
              </a:rPr>
              <a:t> ne </a:t>
            </a:r>
            <a:r>
              <a:rPr lang="en-US" dirty="0" err="1" smtClean="0">
                <a:latin typeface="MAC C Times" pitchFamily="18" charset="0"/>
              </a:rPr>
              <a:t>gi</a:t>
            </a:r>
            <a:r>
              <a:rPr lang="en-US" dirty="0">
                <a:latin typeface="MAC C Times" pitchFamily="18" charset="0"/>
              </a:rPr>
              <a:t> </a:t>
            </a:r>
            <a:r>
              <a:rPr lang="en-US" dirty="0" err="1">
                <a:latin typeface="MAC C Times" pitchFamily="18" charset="0"/>
              </a:rPr>
              <a:t>ostavame</a:t>
            </a:r>
            <a:r>
              <a:rPr lang="en-US" dirty="0">
                <a:latin typeface="MAC C Times" pitchFamily="18" charset="0"/>
              </a:rPr>
              <a:t> </a:t>
            </a:r>
            <a:r>
              <a:rPr lang="en-US" dirty="0" err="1">
                <a:latin typeface="MAC C Times" pitchFamily="18" charset="0"/>
              </a:rPr>
              <a:t>nadvor</a:t>
            </a:r>
            <a:r>
              <a:rPr lang="en-US" dirty="0">
                <a:latin typeface="MAC C Times" pitchFamily="18" charset="0"/>
              </a:rPr>
              <a:t> od </a:t>
            </a:r>
            <a:r>
              <a:rPr lang="en-US" dirty="0" err="1">
                <a:latin typeface="MAC C Times" pitchFamily="18" charset="0"/>
              </a:rPr>
              <a:t>ciklusot.Da</a:t>
            </a:r>
            <a:r>
              <a:rPr lang="en-US" dirty="0">
                <a:latin typeface="MAC C Times" pitchFamily="18" charset="0"/>
              </a:rPr>
              <a:t> se </a:t>
            </a:r>
            <a:r>
              <a:rPr lang="en-US" dirty="0" err="1">
                <a:latin typeface="MAC C Times" pitchFamily="18" charset="0"/>
              </a:rPr>
              <a:t>reciklira</a:t>
            </a:r>
            <a:r>
              <a:rPr lang="en-US" dirty="0">
                <a:latin typeface="MAC C Times" pitchFamily="18" charset="0"/>
              </a:rPr>
              <a:t> </a:t>
            </a:r>
            <a:r>
              <a:rPr lang="en-US" dirty="0" err="1">
                <a:latin typeface="MAC C Times" pitchFamily="18" charset="0"/>
              </a:rPr>
              <a:t>nekoj</a:t>
            </a:r>
            <a:r>
              <a:rPr lang="en-US" dirty="0">
                <a:latin typeface="MAC C Times" pitchFamily="18" charset="0"/>
              </a:rPr>
              <a:t> </a:t>
            </a:r>
            <a:r>
              <a:rPr lang="en-US" dirty="0" err="1">
                <a:latin typeface="MAC C Times" pitchFamily="18" charset="0"/>
              </a:rPr>
              <a:t>proizvod</a:t>
            </a:r>
            <a:r>
              <a:rPr lang="en-US" dirty="0">
                <a:latin typeface="MAC C Times" pitchFamily="18" charset="0"/>
              </a:rPr>
              <a:t> </a:t>
            </a:r>
            <a:r>
              <a:rPr lang="en-US" dirty="0" err="1">
                <a:latin typeface="MAC C Times" pitchFamily="18" charset="0"/>
              </a:rPr>
              <a:t>zna~i</a:t>
            </a:r>
            <a:r>
              <a:rPr lang="en-US" dirty="0">
                <a:latin typeface="MAC C Times" pitchFamily="18" charset="0"/>
              </a:rPr>
              <a:t> </a:t>
            </a:r>
            <a:r>
              <a:rPr lang="en-US" dirty="0" err="1">
                <a:latin typeface="MAC C Times" pitchFamily="18" charset="0"/>
              </a:rPr>
              <a:t>povtorno</a:t>
            </a:r>
            <a:r>
              <a:rPr lang="en-US" dirty="0">
                <a:latin typeface="MAC C Times" pitchFamily="18" charset="0"/>
              </a:rPr>
              <a:t> da se </a:t>
            </a:r>
            <a:r>
              <a:rPr lang="en-US" dirty="0" err="1">
                <a:latin typeface="MAC C Times" pitchFamily="18" charset="0"/>
              </a:rPr>
              <a:t>koristi</a:t>
            </a:r>
            <a:r>
              <a:rPr lang="en-US" dirty="0">
                <a:latin typeface="MAC C Times" pitchFamily="18" charset="0"/>
              </a:rPr>
              <a:t> </a:t>
            </a:r>
            <a:r>
              <a:rPr lang="en-US" dirty="0" err="1">
                <a:latin typeface="MAC C Times" pitchFamily="18" charset="0"/>
              </a:rPr>
              <a:t>materijalot</a:t>
            </a:r>
            <a:r>
              <a:rPr lang="en-US" dirty="0">
                <a:latin typeface="MAC C Times" pitchFamily="18" charset="0"/>
              </a:rPr>
              <a:t> od </a:t>
            </a:r>
            <a:r>
              <a:rPr lang="en-US" dirty="0" err="1">
                <a:latin typeface="MAC C Times" pitchFamily="18" charset="0"/>
              </a:rPr>
              <a:t>koj</a:t>
            </a:r>
            <a:r>
              <a:rPr lang="en-US" dirty="0">
                <a:latin typeface="MAC C Times" pitchFamily="18" charset="0"/>
              </a:rPr>
              <a:t> e </a:t>
            </a:r>
            <a:r>
              <a:rPr lang="en-US" dirty="0" err="1">
                <a:latin typeface="MAC C Times" pitchFamily="18" charset="0"/>
              </a:rPr>
              <a:t>napraven</a:t>
            </a:r>
            <a:r>
              <a:rPr lang="en-US" dirty="0">
                <a:latin typeface="MAC C Times" pitchFamily="18" charset="0"/>
              </a:rPr>
              <a:t> </a:t>
            </a:r>
            <a:r>
              <a:rPr lang="en-US" dirty="0" err="1">
                <a:latin typeface="MAC C Times" pitchFamily="18" charset="0"/>
              </a:rPr>
              <a:t>za</a:t>
            </a:r>
            <a:r>
              <a:rPr lang="en-US" dirty="0">
                <a:latin typeface="MAC C Times" pitchFamily="18" charset="0"/>
              </a:rPr>
              <a:t> </a:t>
            </a:r>
            <a:r>
              <a:rPr lang="en-US" dirty="0" err="1">
                <a:latin typeface="MAC C Times" pitchFamily="18" charset="0"/>
              </a:rPr>
              <a:t>dobivawe</a:t>
            </a:r>
            <a:r>
              <a:rPr lang="en-US" dirty="0">
                <a:latin typeface="MAC C Times" pitchFamily="18" charset="0"/>
              </a:rPr>
              <a:t> od </a:t>
            </a:r>
            <a:r>
              <a:rPr lang="en-US" dirty="0" err="1">
                <a:latin typeface="MAC C Times" pitchFamily="18" charset="0"/>
              </a:rPr>
              <a:t>nego</a:t>
            </a:r>
            <a:r>
              <a:rPr lang="en-US" dirty="0">
                <a:latin typeface="MAC C Times" pitchFamily="18" charset="0"/>
              </a:rPr>
              <a:t> </a:t>
            </a:r>
            <a:r>
              <a:rPr lang="en-US" dirty="0" err="1">
                <a:latin typeface="MAC C Times" pitchFamily="18" charset="0"/>
              </a:rPr>
              <a:t>nov</a:t>
            </a:r>
            <a:r>
              <a:rPr lang="en-US" dirty="0">
                <a:latin typeface="MAC C Times" pitchFamily="18" charset="0"/>
              </a:rPr>
              <a:t> vid </a:t>
            </a:r>
            <a:r>
              <a:rPr lang="en-US" dirty="0" err="1">
                <a:latin typeface="MAC C Times" pitchFamily="18" charset="0"/>
              </a:rPr>
              <a:t>proizvod.Na</a:t>
            </a:r>
            <a:r>
              <a:rPr lang="en-US" dirty="0">
                <a:latin typeface="MAC C Times" pitchFamily="18" charset="0"/>
              </a:rPr>
              <a:t> </a:t>
            </a:r>
            <a:r>
              <a:rPr lang="en-US" dirty="0" err="1">
                <a:latin typeface="MAC C Times" pitchFamily="18" charset="0"/>
              </a:rPr>
              <a:t>toj</a:t>
            </a:r>
            <a:r>
              <a:rPr lang="en-US" dirty="0">
                <a:latin typeface="MAC C Times" pitchFamily="18" charset="0"/>
              </a:rPr>
              <a:t> </a:t>
            </a:r>
            <a:r>
              <a:rPr lang="en-US" dirty="0" err="1">
                <a:latin typeface="MAC C Times" pitchFamily="18" charset="0"/>
              </a:rPr>
              <a:t>na~in</a:t>
            </a:r>
            <a:r>
              <a:rPr lang="en-US" dirty="0">
                <a:latin typeface="MAC C Times" pitchFamily="18" charset="0"/>
              </a:rPr>
              <a:t> se </a:t>
            </a:r>
            <a:r>
              <a:rPr lang="en-US" dirty="0" err="1">
                <a:latin typeface="MAC C Times" pitchFamily="18" charset="0"/>
              </a:rPr>
              <a:t>izbegnuva</a:t>
            </a:r>
            <a:r>
              <a:rPr lang="en-US" dirty="0">
                <a:latin typeface="MAC C Times" pitchFamily="18" charset="0"/>
              </a:rPr>
              <a:t> </a:t>
            </a:r>
            <a:r>
              <a:rPr lang="en-US" dirty="0" err="1">
                <a:latin typeface="MAC C Times" pitchFamily="18" charset="0"/>
              </a:rPr>
              <a:t>koristeweto</a:t>
            </a:r>
            <a:r>
              <a:rPr lang="en-US" dirty="0">
                <a:latin typeface="MAC C Times" pitchFamily="18" charset="0"/>
              </a:rPr>
              <a:t> </a:t>
            </a:r>
            <a:r>
              <a:rPr lang="en-US" dirty="0" err="1">
                <a:latin typeface="MAC C Times" pitchFamily="18" charset="0"/>
              </a:rPr>
              <a:t>nov</a:t>
            </a:r>
            <a:r>
              <a:rPr lang="en-US" dirty="0">
                <a:latin typeface="MAC C Times" pitchFamily="18" charset="0"/>
              </a:rPr>
              <a:t> </a:t>
            </a:r>
            <a:r>
              <a:rPr lang="en-US" dirty="0" err="1">
                <a:latin typeface="MAC C Times" pitchFamily="18" charset="0"/>
              </a:rPr>
              <a:t>materijal,koj</a:t>
            </a:r>
            <a:r>
              <a:rPr lang="en-US" dirty="0">
                <a:latin typeface="MAC C Times" pitchFamily="18" charset="0"/>
              </a:rPr>
              <a:t> </a:t>
            </a:r>
            <a:r>
              <a:rPr lang="en-US" dirty="0" err="1">
                <a:latin typeface="MAC C Times" pitchFamily="18" charset="0"/>
              </a:rPr>
              <a:t>mo`ebi</a:t>
            </a:r>
            <a:r>
              <a:rPr lang="en-US" dirty="0">
                <a:latin typeface="MAC C Times" pitchFamily="18" charset="0"/>
              </a:rPr>
              <a:t> e </a:t>
            </a:r>
            <a:r>
              <a:rPr lang="en-US" dirty="0" err="1">
                <a:latin typeface="MAC C Times" pitchFamily="18" charset="0"/>
              </a:rPr>
              <a:t>redok.Spored</a:t>
            </a:r>
            <a:r>
              <a:rPr lang="en-US" dirty="0">
                <a:latin typeface="MAC C Times" pitchFamily="18" charset="0"/>
              </a:rPr>
              <a:t> </a:t>
            </a:r>
            <a:r>
              <a:rPr lang="en-US" dirty="0" err="1">
                <a:latin typeface="MAC C Times" pitchFamily="18" charset="0"/>
              </a:rPr>
              <a:t>toa</a:t>
            </a:r>
            <a:r>
              <a:rPr lang="en-US" dirty="0">
                <a:latin typeface="MAC C Times" pitchFamily="18" charset="0"/>
              </a:rPr>
              <a:t> </a:t>
            </a:r>
            <a:r>
              <a:rPr lang="en-US" dirty="0" err="1">
                <a:latin typeface="MAC C Times" pitchFamily="18" charset="0"/>
              </a:rPr>
              <a:t>recikliraweto</a:t>
            </a:r>
            <a:r>
              <a:rPr lang="en-US" dirty="0">
                <a:latin typeface="MAC C Times" pitchFamily="18" charset="0"/>
              </a:rPr>
              <a:t> </a:t>
            </a:r>
            <a:r>
              <a:rPr lang="en-US" dirty="0" err="1">
                <a:latin typeface="MAC C Times" pitchFamily="18" charset="0"/>
              </a:rPr>
              <a:t>zna~i</a:t>
            </a:r>
            <a:r>
              <a:rPr lang="en-US" dirty="0">
                <a:latin typeface="MAC C Times" pitchFamily="18" charset="0"/>
              </a:rPr>
              <a:t> </a:t>
            </a:r>
            <a:r>
              <a:rPr lang="en-US" b="1" dirty="0">
                <a:latin typeface="MAC C Times" pitchFamily="18" charset="0"/>
              </a:rPr>
              <a:t>{</a:t>
            </a:r>
            <a:r>
              <a:rPr lang="en-US" b="1" dirty="0" err="1">
                <a:latin typeface="MAC C Times" pitchFamily="18" charset="0"/>
              </a:rPr>
              <a:t>tedewe</a:t>
            </a:r>
            <a:r>
              <a:rPr lang="en-US" dirty="0">
                <a:latin typeface="MAC C Times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0021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004701" y="3747994"/>
            <a:ext cx="7772400" cy="1362075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sz="2400" dirty="0" smtClean="0">
                <a:latin typeface="MAC C Times" pitchFamily="18" charset="0"/>
              </a:rPr>
              <a:t>   </a:t>
            </a:r>
            <a:r>
              <a:rPr lang="en-US" sz="2000" i="1" dirty="0" smtClean="0">
                <a:latin typeface="MAC C Times" pitchFamily="18" charset="0"/>
              </a:rPr>
              <a:t>VO TABELATA DADENA PODOLU IMA MAL PREGLED NA RABOTITE [TO GI KORISTIME DOMA, A KOI MO@E DA SE RECIKLIRAAT</a:t>
            </a:r>
            <a:endParaRPr lang="en-US" sz="2000" i="1" dirty="0"/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1004701" y="2247807"/>
            <a:ext cx="7772400" cy="1500187"/>
          </a:xfrm>
          <a:prstGeom prst="rect">
            <a:avLst/>
          </a:prstGeo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n-US" sz="3200" b="1" dirty="0" smtClean="0">
                <a:latin typeface="MAC C Times" pitchFamily="18" charset="0"/>
              </a:rPr>
              <a:t>MO@E DA SE RECIKLIRA RE^ISI SE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33628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088532"/>
              </p:ext>
            </p:extLst>
          </p:nvPr>
        </p:nvGraphicFramePr>
        <p:xfrm>
          <a:off x="0" y="0"/>
          <a:ext cx="9906000" cy="6956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1476745"/>
                <a:gridCol w="2788841"/>
                <a:gridCol w="3354414"/>
              </a:tblGrid>
              <a:tr h="55080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MAC C Times" pitchFamily="18" charset="0"/>
                        </a:rPr>
                        <a:t>MATERIJA ILI PROIZVOD</a:t>
                      </a:r>
                      <a:endParaRPr lang="en-US" sz="1400" dirty="0">
                        <a:latin typeface="MAC C Times" pitchFamily="18" charset="0"/>
                      </a:endParaRPr>
                    </a:p>
                  </a:txBody>
                  <a:tcPr marL="91439" marR="91439" marT="45777" marB="45777"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MAC C Times" pitchFamily="18" charset="0"/>
                        </a:rPr>
                        <a:t>SE RECIKLIRA</a:t>
                      </a:r>
                      <a:endParaRPr lang="en-US" sz="1400" dirty="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MAC C Times" pitchFamily="18" charset="0"/>
                        </a:rPr>
                        <a:t>FINALNI PROIZVODI</a:t>
                      </a:r>
                      <a:endParaRPr lang="en-US" sz="1400" dirty="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MAC C Times" pitchFamily="18" charset="0"/>
                        </a:rPr>
                        <a:t>PREDNOSTI</a:t>
                      </a:r>
                      <a:endParaRPr lang="en-US" sz="1400" dirty="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E65069"/>
                    </a:solidFill>
                  </a:tcPr>
                </a:tc>
              </a:tr>
              <a:tr h="393879"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Hartija, karton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MAC C Times" pitchFamily="18" charset="0"/>
                        </a:rPr>
                        <a:t>da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mtClean="0">
                          <a:latin typeface="MAC C Times" pitchFamily="18" charset="0"/>
                        </a:rPr>
                        <a:t>Hartija, karton</a:t>
                      </a:r>
                    </a:p>
                  </a:txBody>
                  <a:tcPr marL="91439" marR="91439" marT="45777" marB="4577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Ne se uni{tuvaat {umi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E65069"/>
                    </a:solidFill>
                  </a:tcPr>
                </a:tc>
              </a:tr>
              <a:tr h="527340"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Plasti~no pakuvawe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MAC C Times" pitchFamily="18" charset="0"/>
                        </a:rPr>
                        <a:t>da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Plasti~ni proizvodi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Ne zagaduva, se za{teduva nafta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E65069"/>
                    </a:solidFill>
                  </a:tcPr>
                </a:tc>
              </a:tr>
              <a:tr h="393879"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Staklo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MAC C Times" pitchFamily="18" charset="0"/>
                        </a:rPr>
                        <a:t>da</a:t>
                      </a:r>
                      <a:endParaRPr lang="en-US" sz="1400" dirty="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Proizvodi od staklo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Ne zagaduva {tedi</a:t>
                      </a:r>
                      <a:r>
                        <a:rPr lang="en-US" sz="1400" baseline="0" smtClean="0">
                          <a:latin typeface="MAC C Times" pitchFamily="18" charset="0"/>
                        </a:rPr>
                        <a:t> energija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E65069"/>
                    </a:solidFill>
                  </a:tcPr>
                </a:tc>
              </a:tr>
              <a:tr h="493698"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Baterii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MAC C Times" pitchFamily="18" charset="0"/>
                        </a:rPr>
                        <a:t>da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Minerali, plastika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Se</a:t>
                      </a:r>
                      <a:r>
                        <a:rPr lang="en-US" sz="1400" baseline="0" smtClean="0">
                          <a:latin typeface="MAC C Times" pitchFamily="18" charset="0"/>
                        </a:rPr>
                        <a:t> izbegnuva mnogu otrovno zagaduvawe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E65069"/>
                    </a:solidFill>
                  </a:tcPr>
                </a:tc>
              </a:tr>
              <a:tr h="493698"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Avtomobili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MAC C Times" pitchFamily="18" charset="0"/>
                        </a:rPr>
                        <a:t>da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Metal, plastika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Ne zagaduva se</a:t>
                      </a:r>
                      <a:r>
                        <a:rPr lang="en-US" sz="1400" baseline="0" smtClean="0">
                          <a:latin typeface="MAC C Times" pitchFamily="18" charset="0"/>
                        </a:rPr>
                        <a:t> za{teduvaat surovini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E65069"/>
                    </a:solidFill>
                  </a:tcPr>
                </a:tc>
              </a:tr>
              <a:tr h="493698"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Voda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MAC C Times" pitchFamily="18" charset="0"/>
                        </a:rPr>
                        <a:t>da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mtClean="0">
                          <a:latin typeface="MAC C Times" pitchFamily="18" charset="0"/>
                        </a:rPr>
                        <a:t>Voda za piewe, navodnuvawe,industrija</a:t>
                      </a:r>
                    </a:p>
                  </a:txBody>
                  <a:tcPr marL="91439" marR="91439" marT="45777" marB="4577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Se za{teduva </a:t>
                      </a:r>
                      <a:r>
                        <a:rPr lang="en-US" sz="1400" baseline="0" smtClean="0">
                          <a:latin typeface="MAC C Times" pitchFamily="18" charset="0"/>
                        </a:rPr>
                        <a:t> voda i se dekontaminira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E65069"/>
                    </a:solidFill>
                  </a:tcPr>
                </a:tc>
              </a:tr>
              <a:tr h="493698"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Organski otpad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MAC C Times" pitchFamily="18" charset="0"/>
                        </a:rPr>
                        <a:t>da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Kompost, |ubrivo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Se {tedi po~va, se odbegnuvaat izlevawa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E65069"/>
                    </a:solidFill>
                  </a:tcPr>
                </a:tc>
              </a:tr>
              <a:tr h="547709"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Otpad od nukl.</a:t>
                      </a:r>
                      <a:r>
                        <a:rPr lang="en-US" sz="1400" baseline="0" smtClean="0">
                          <a:latin typeface="MAC C Times" pitchFamily="18" charset="0"/>
                        </a:rPr>
                        <a:t> centrali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MAC C Times" pitchFamily="18" charset="0"/>
                        </a:rPr>
                        <a:t>ne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Nieden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Niedna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E65069"/>
                    </a:solidFill>
                  </a:tcPr>
                </a:tc>
              </a:tr>
              <a:tr h="527340"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Kompjuteri, sistemi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MAC C Times" pitchFamily="18" charset="0"/>
                        </a:rPr>
                        <a:t>da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Staklo, metal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Se spre~uva zagaduvawe se  za{teduvaat surovini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E65069"/>
                    </a:solidFill>
                  </a:tcPr>
                </a:tc>
              </a:tr>
              <a:tr h="527340"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Prirodni tkaenini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MAC C Times" pitchFamily="18" charset="0"/>
                        </a:rPr>
                        <a:t>da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Harija,</a:t>
                      </a:r>
                      <a:r>
                        <a:rPr lang="en-US" sz="1400" baseline="0" smtClean="0">
                          <a:latin typeface="MAC C Times" pitchFamily="18" charset="0"/>
                        </a:rPr>
                        <a:t> karton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Ne se</a:t>
                      </a:r>
                      <a:r>
                        <a:rPr lang="en-US" sz="1400" baseline="0" smtClean="0">
                          <a:latin typeface="MAC C Times" pitchFamily="18" charset="0"/>
                        </a:rPr>
                        <a:t> uni{tuvaat {umi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E65069"/>
                    </a:solidFill>
                  </a:tcPr>
                </a:tc>
              </a:tr>
              <a:tr h="527340"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Sinteti~ki tkaenini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MAC C Times" pitchFamily="18" charset="0"/>
                        </a:rPr>
                        <a:t>da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Industriska hartija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Se odbegnuva zagaduvawe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E65069"/>
                    </a:solidFill>
                  </a:tcPr>
                </a:tc>
              </a:tr>
              <a:tr h="493698"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Proizvodi od drvo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MAC C Times" pitchFamily="18" charset="0"/>
                        </a:rPr>
                        <a:t>da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{perplo~a, pulpa za  </a:t>
                      </a:r>
                    </a:p>
                    <a:p>
                      <a:r>
                        <a:rPr lang="en-US" sz="1400" smtClean="0">
                          <a:latin typeface="MAC C Times" pitchFamily="18" charset="0"/>
                        </a:rPr>
                        <a:t>hartija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mtClean="0">
                          <a:latin typeface="MAC C Times" pitchFamily="18" charset="0"/>
                        </a:rPr>
                        <a:t>Ne se uni{tuvaat {umi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E65069"/>
                    </a:solidFill>
                  </a:tcPr>
                </a:tc>
              </a:tr>
              <a:tr h="393879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MAC C Times" pitchFamily="18" charset="0"/>
                        </a:rPr>
                        <a:t>Zemjodelski</a:t>
                      </a:r>
                      <a:r>
                        <a:rPr lang="en-US" sz="1400" dirty="0" smtClean="0">
                          <a:latin typeface="MAC C Times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MAC C Times" pitchFamily="18" charset="0"/>
                        </a:rPr>
                        <a:t>otpad</a:t>
                      </a:r>
                      <a:endParaRPr lang="en-US" sz="1400" dirty="0">
                        <a:latin typeface="MAC C Times" pitchFamily="18" charset="0"/>
                      </a:endParaRPr>
                    </a:p>
                  </a:txBody>
                  <a:tcPr marL="91439" marR="91439" marT="45777" marB="457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latin typeface="MAC C Times" pitchFamily="18" charset="0"/>
                        </a:rPr>
                        <a:t>da</a:t>
                      </a:r>
                      <a:endParaRPr lang="en-US" sz="140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MAC C Times" pitchFamily="18" charset="0"/>
                        </a:rPr>
                        <a:t>|</a:t>
                      </a:r>
                      <a:r>
                        <a:rPr lang="en-US" sz="1400" dirty="0" err="1" smtClean="0">
                          <a:latin typeface="MAC C Times" pitchFamily="18" charset="0"/>
                        </a:rPr>
                        <a:t>ubriva</a:t>
                      </a:r>
                      <a:r>
                        <a:rPr lang="en-US" sz="1400" dirty="0" smtClean="0">
                          <a:latin typeface="MAC C Times" pitchFamily="18" charset="0"/>
                        </a:rPr>
                        <a:t>, bio-</a:t>
                      </a:r>
                      <a:r>
                        <a:rPr lang="en-US" sz="1400" dirty="0" err="1" smtClean="0">
                          <a:latin typeface="MAC C Times" pitchFamily="18" charset="0"/>
                        </a:rPr>
                        <a:t>dizel</a:t>
                      </a:r>
                      <a:endParaRPr lang="en-US" sz="1400" dirty="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MAC C Times" pitchFamily="18" charset="0"/>
                        </a:rPr>
                        <a:t>Se </a:t>
                      </a:r>
                      <a:r>
                        <a:rPr lang="en-US" sz="1400" dirty="0" err="1" smtClean="0">
                          <a:latin typeface="MAC C Times" pitchFamily="18" charset="0"/>
                        </a:rPr>
                        <a:t>za</a:t>
                      </a:r>
                      <a:r>
                        <a:rPr lang="en-US" sz="1400" dirty="0" smtClean="0">
                          <a:latin typeface="MAC C Times" pitchFamily="18" charset="0"/>
                        </a:rPr>
                        <a:t>{</a:t>
                      </a:r>
                      <a:r>
                        <a:rPr lang="en-US" sz="1400" dirty="0" err="1" smtClean="0">
                          <a:latin typeface="MAC C Times" pitchFamily="18" charset="0"/>
                        </a:rPr>
                        <a:t>teduva</a:t>
                      </a:r>
                      <a:r>
                        <a:rPr lang="en-US" sz="1400" dirty="0" smtClean="0">
                          <a:latin typeface="MAC C Times" pitchFamily="18" charset="0"/>
                        </a:rPr>
                        <a:t> </a:t>
                      </a:r>
                      <a:r>
                        <a:rPr lang="en-US" sz="1400" dirty="0" err="1" smtClean="0">
                          <a:latin typeface="MAC C Times" pitchFamily="18" charset="0"/>
                        </a:rPr>
                        <a:t>nafta</a:t>
                      </a:r>
                      <a:endParaRPr lang="en-US" sz="1400" dirty="0">
                        <a:latin typeface="MAC C Times" pitchFamily="18" charset="0"/>
                      </a:endParaRPr>
                    </a:p>
                  </a:txBody>
                  <a:tcPr marL="91439" marR="91439" marT="45777" marB="45777" anchor="ctr">
                    <a:solidFill>
                      <a:srgbClr val="E6506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1227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31520" y="693556"/>
            <a:ext cx="8843554" cy="5798684"/>
          </a:xfrm>
          <a:prstGeom prst="rect">
            <a:avLst/>
          </a:prstGeom>
        </p:spPr>
        <p:txBody>
          <a:bodyPr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mk-MK" dirty="0" err="1" smtClean="0">
                <a:latin typeface="MAC C Times" pitchFamily="18" charset="0"/>
              </a:rPr>
              <a:t>Vo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prirodata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ni</a:t>
            </a:r>
            <a:r>
              <a:rPr lang="mk-MK" dirty="0" smtClean="0">
                <a:latin typeface="MAC C Times" pitchFamily="18" charset="0"/>
              </a:rPr>
              <a:t>{</a:t>
            </a:r>
            <a:r>
              <a:rPr lang="mk-MK" dirty="0" err="1" smtClean="0">
                <a:latin typeface="MAC C Times" pitchFamily="18" charset="0"/>
              </a:rPr>
              <a:t>to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ne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se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otfrla</a:t>
            </a:r>
            <a:r>
              <a:rPr lang="mk-MK" dirty="0" smtClean="0">
                <a:latin typeface="MAC C Times" pitchFamily="18" charset="0"/>
              </a:rPr>
              <a:t>,</a:t>
            </a:r>
            <a:r>
              <a:rPr lang="mk-MK" dirty="0" err="1" smtClean="0">
                <a:latin typeface="MAC C Times" pitchFamily="18" charset="0"/>
              </a:rPr>
              <a:t>nitu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se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tro</a:t>
            </a:r>
            <a:r>
              <a:rPr lang="mk-MK" dirty="0" smtClean="0">
                <a:latin typeface="MAC C Times" pitchFamily="18" charset="0"/>
              </a:rPr>
              <a:t>{i </a:t>
            </a:r>
            <a:r>
              <a:rPr lang="mk-MK" dirty="0" err="1" smtClean="0">
                <a:latin typeface="MAC C Times" pitchFamily="18" charset="0"/>
              </a:rPr>
              <a:t>preterano.Ako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gi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razgledame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b="1" dirty="0" err="1" smtClean="0">
                <a:latin typeface="MAC C Times" pitchFamily="18" charset="0"/>
              </a:rPr>
              <a:t>ciklusite</a:t>
            </a:r>
            <a:r>
              <a:rPr lang="mk-MK" b="1" dirty="0" smtClean="0">
                <a:latin typeface="MAC C Times" pitchFamily="18" charset="0"/>
              </a:rPr>
              <a:t> </a:t>
            </a:r>
            <a:r>
              <a:rPr lang="mk-MK" b="1" dirty="0" err="1" smtClean="0">
                <a:latin typeface="MAC C Times" pitchFamily="18" charset="0"/>
              </a:rPr>
              <a:t>na</a:t>
            </a:r>
            <a:r>
              <a:rPr lang="mk-MK" b="1" dirty="0" smtClean="0">
                <a:latin typeface="MAC C Times" pitchFamily="18" charset="0"/>
              </a:rPr>
              <a:t> </a:t>
            </a:r>
            <a:r>
              <a:rPr lang="mk-MK" b="1" dirty="0" err="1" smtClean="0">
                <a:latin typeface="MAC C Times" pitchFamily="18" charset="0"/>
              </a:rPr>
              <a:t>materijata</a:t>
            </a:r>
            <a:r>
              <a:rPr lang="mk-MK" b="1" dirty="0" smtClean="0">
                <a:latin typeface="MAC C Times" pitchFamily="18" charset="0"/>
              </a:rPr>
              <a:t> i </a:t>
            </a:r>
            <a:r>
              <a:rPr lang="mk-MK" b="1" dirty="0" err="1" smtClean="0">
                <a:latin typeface="MAC C Times" pitchFamily="18" charset="0"/>
              </a:rPr>
              <a:t>na</a:t>
            </a:r>
            <a:r>
              <a:rPr lang="mk-MK" b="1" dirty="0" smtClean="0">
                <a:latin typeface="MAC C Times" pitchFamily="18" charset="0"/>
              </a:rPr>
              <a:t> </a:t>
            </a:r>
            <a:r>
              <a:rPr lang="mk-MK" b="1" dirty="0" err="1" smtClean="0">
                <a:latin typeface="MAC C Times" pitchFamily="18" charset="0"/>
              </a:rPr>
              <a:t>energijata</a:t>
            </a:r>
            <a:r>
              <a:rPr lang="mk-MK" dirty="0" smtClean="0">
                <a:latin typeface="MAC C Times" pitchFamily="18" charset="0"/>
              </a:rPr>
              <a:t>, </a:t>
            </a:r>
            <a:r>
              <a:rPr lang="mk-MK" dirty="0" err="1" smtClean="0">
                <a:latin typeface="MAC C Times" pitchFamily="18" charset="0"/>
              </a:rPr>
              <a:t>ili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b="1" dirty="0" err="1" smtClean="0">
                <a:latin typeface="MAC C Times" pitchFamily="18" charset="0"/>
              </a:rPr>
              <a:t>sinxirite</a:t>
            </a:r>
            <a:r>
              <a:rPr lang="mk-MK" b="1" dirty="0" smtClean="0">
                <a:latin typeface="MAC C Times" pitchFamily="18" charset="0"/>
              </a:rPr>
              <a:t> </a:t>
            </a:r>
            <a:r>
              <a:rPr lang="mk-MK" b="1" dirty="0" err="1" smtClean="0">
                <a:latin typeface="MAC C Times" pitchFamily="18" charset="0"/>
              </a:rPr>
              <a:t>na</a:t>
            </a:r>
            <a:r>
              <a:rPr lang="mk-MK" b="1" dirty="0" smtClean="0">
                <a:latin typeface="MAC C Times" pitchFamily="18" charset="0"/>
              </a:rPr>
              <a:t> </a:t>
            </a:r>
            <a:r>
              <a:rPr lang="mk-MK" b="1" dirty="0" err="1" smtClean="0">
                <a:latin typeface="MAC C Times" pitchFamily="18" charset="0"/>
              </a:rPr>
              <a:t>ishrana</a:t>
            </a:r>
            <a:r>
              <a:rPr lang="mk-MK" b="1" dirty="0" smtClean="0">
                <a:latin typeface="MAC C Times" pitchFamily="18" charset="0"/>
              </a:rPr>
              <a:t>,</a:t>
            </a:r>
            <a:r>
              <a:rPr lang="mk-MK" dirty="0" smtClean="0">
                <a:latin typeface="MAC C Times" pitchFamily="18" charset="0"/>
              </a:rPr>
              <a:t> }e </a:t>
            </a:r>
            <a:r>
              <a:rPr lang="mk-MK" dirty="0" err="1" smtClean="0">
                <a:latin typeface="MAC C Times" pitchFamily="18" charset="0"/>
              </a:rPr>
              <a:t>zabele</a:t>
            </a:r>
            <a:r>
              <a:rPr lang="mk-MK" dirty="0" smtClean="0">
                <a:latin typeface="MAC C Times" pitchFamily="18" charset="0"/>
              </a:rPr>
              <a:t>`</a:t>
            </a:r>
            <a:r>
              <a:rPr lang="mk-MK" dirty="0" err="1" smtClean="0">
                <a:latin typeface="MAC C Times" pitchFamily="18" charset="0"/>
              </a:rPr>
              <a:t>ime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deka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sekoga</a:t>
            </a:r>
            <a:r>
              <a:rPr lang="mk-MK" dirty="0" smtClean="0">
                <a:latin typeface="MAC C Times" pitchFamily="18" charset="0"/>
              </a:rPr>
              <a:t>{ </a:t>
            </a:r>
            <a:r>
              <a:rPr lang="mk-MK" dirty="0" err="1" smtClean="0">
                <a:latin typeface="MAC C Times" pitchFamily="18" charset="0"/>
              </a:rPr>
              <a:t>postoi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nekoj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organizam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koj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go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koristi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toa</a:t>
            </a:r>
            <a:r>
              <a:rPr lang="mk-MK" dirty="0" smtClean="0">
                <a:latin typeface="MAC C Times" pitchFamily="18" charset="0"/>
              </a:rPr>
              <a:t> {</a:t>
            </a:r>
            <a:r>
              <a:rPr lang="mk-MK" dirty="0" err="1" smtClean="0">
                <a:latin typeface="MAC C Times" pitchFamily="18" charset="0"/>
              </a:rPr>
              <a:t>to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drug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go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ostava</a:t>
            </a:r>
            <a:r>
              <a:rPr lang="mk-MK" dirty="0" smtClean="0">
                <a:latin typeface="MAC C Times" pitchFamily="18" charset="0"/>
              </a:rPr>
              <a:t> i </a:t>
            </a:r>
            <a:r>
              <a:rPr lang="mk-MK" dirty="0" err="1" smtClean="0">
                <a:latin typeface="MAC C Times" pitchFamily="18" charset="0"/>
              </a:rPr>
              <a:t>deka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koga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toj</a:t>
            </a:r>
            <a:r>
              <a:rPr lang="mk-MK" dirty="0" smtClean="0">
                <a:latin typeface="MAC C Times" pitchFamily="18" charset="0"/>
              </a:rPr>
              <a:t> }e </a:t>
            </a:r>
            <a:r>
              <a:rPr lang="mk-MK" dirty="0" err="1" smtClean="0">
                <a:latin typeface="MAC C Times" pitchFamily="18" charset="0"/>
              </a:rPr>
              <a:t>zagine</a:t>
            </a:r>
            <a:r>
              <a:rPr lang="mk-MK" dirty="0" smtClean="0">
                <a:latin typeface="MAC C Times" pitchFamily="18" charset="0"/>
              </a:rPr>
              <a:t>, }e </a:t>
            </a:r>
            <a:r>
              <a:rPr lang="mk-MK" dirty="0" err="1" smtClean="0">
                <a:latin typeface="MAC C Times" pitchFamily="18" charset="0"/>
              </a:rPr>
              <a:t>poslu</a:t>
            </a:r>
            <a:r>
              <a:rPr lang="mk-MK" dirty="0" smtClean="0">
                <a:latin typeface="MAC C Times" pitchFamily="18" charset="0"/>
              </a:rPr>
              <a:t>`i </a:t>
            </a:r>
            <a:r>
              <a:rPr lang="mk-MK" dirty="0" err="1" smtClean="0">
                <a:latin typeface="MAC C Times" pitchFamily="18" charset="0"/>
              </a:rPr>
              <a:t>kako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hrana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za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drug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organizam</a:t>
            </a:r>
            <a:r>
              <a:rPr lang="mk-MK" dirty="0" smtClean="0">
                <a:latin typeface="MAC C Times" pitchFamily="18" charset="0"/>
              </a:rPr>
              <a:t>. 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endParaRPr lang="mk-MK" dirty="0" smtClean="0">
              <a:latin typeface="MAC C Times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mk-MK" dirty="0" smtClean="0">
                <a:latin typeface="MAC C Times" pitchFamily="18" charset="0"/>
              </a:rPr>
              <a:t>^</a:t>
            </a:r>
            <a:r>
              <a:rPr lang="mk-MK" dirty="0" err="1" smtClean="0">
                <a:latin typeface="MAC C Times" pitchFamily="18" charset="0"/>
              </a:rPr>
              <a:t>ovekot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se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naviknal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da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koristi</a:t>
            </a:r>
            <a:r>
              <a:rPr lang="mk-MK" dirty="0" smtClean="0">
                <a:latin typeface="MAC C Times" pitchFamily="18" charset="0"/>
              </a:rPr>
              <a:t> i </a:t>
            </a:r>
            <a:r>
              <a:rPr lang="mk-MK" dirty="0" err="1" smtClean="0">
                <a:latin typeface="MAC C Times" pitchFamily="18" charset="0"/>
              </a:rPr>
              <a:t>da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frla</a:t>
            </a:r>
            <a:r>
              <a:rPr lang="mk-MK" dirty="0" smtClean="0">
                <a:latin typeface="MAC C Times" pitchFamily="18" charset="0"/>
              </a:rPr>
              <a:t>, </a:t>
            </a:r>
            <a:r>
              <a:rPr lang="mk-MK" dirty="0" err="1" smtClean="0">
                <a:latin typeface="MAC C Times" pitchFamily="18" charset="0"/>
              </a:rPr>
              <a:t>pa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taka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proizveduva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se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pove</a:t>
            </a:r>
            <a:r>
              <a:rPr lang="mk-MK" dirty="0" smtClean="0">
                <a:latin typeface="MAC C Times" pitchFamily="18" charset="0"/>
              </a:rPr>
              <a:t>}e </a:t>
            </a:r>
            <a:r>
              <a:rPr lang="mk-MK" dirty="0" err="1" smtClean="0">
                <a:latin typeface="MAC C Times" pitchFamily="18" charset="0"/>
              </a:rPr>
              <a:t>otpad</a:t>
            </a:r>
            <a:r>
              <a:rPr lang="mk-MK" dirty="0" smtClean="0">
                <a:latin typeface="MAC C Times" pitchFamily="18" charset="0"/>
              </a:rPr>
              <a:t> {</a:t>
            </a:r>
            <a:r>
              <a:rPr lang="mk-MK" dirty="0" err="1" smtClean="0">
                <a:latin typeface="MAC C Times" pitchFamily="18" charset="0"/>
              </a:rPr>
              <a:t>to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mo</a:t>
            </a:r>
            <a:r>
              <a:rPr lang="mk-MK" dirty="0" smtClean="0">
                <a:latin typeface="MAC C Times" pitchFamily="18" charset="0"/>
              </a:rPr>
              <a:t>`e </a:t>
            </a:r>
            <a:r>
              <a:rPr lang="mk-MK" dirty="0" err="1" smtClean="0">
                <a:latin typeface="MAC C Times" pitchFamily="18" charset="0"/>
              </a:rPr>
              <a:t>eden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den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da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ne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zadu</a:t>
            </a:r>
            <a:r>
              <a:rPr lang="mk-MK" dirty="0" smtClean="0">
                <a:latin typeface="MAC C Times" pitchFamily="18" charset="0"/>
              </a:rPr>
              <a:t>{i.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endParaRPr lang="mk-MK" dirty="0" smtClean="0">
              <a:latin typeface="MAC C Times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mk-MK" dirty="0" err="1" smtClean="0">
                <a:latin typeface="MAC C Times" pitchFamily="18" charset="0"/>
              </a:rPr>
              <a:t>Edinstveno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re</a:t>
            </a:r>
            <a:r>
              <a:rPr lang="mk-MK" dirty="0" smtClean="0">
                <a:latin typeface="MAC C Times" pitchFamily="18" charset="0"/>
              </a:rPr>
              <a:t>{</a:t>
            </a:r>
            <a:r>
              <a:rPr lang="mk-MK" dirty="0" err="1" smtClean="0">
                <a:latin typeface="MAC C Times" pitchFamily="18" charset="0"/>
              </a:rPr>
              <a:t>enie</a:t>
            </a:r>
            <a:r>
              <a:rPr lang="mk-MK" dirty="0" smtClean="0">
                <a:latin typeface="MAC C Times" pitchFamily="18" charset="0"/>
              </a:rPr>
              <a:t> e </a:t>
            </a:r>
            <a:r>
              <a:rPr lang="mk-MK" dirty="0" err="1" smtClean="0">
                <a:latin typeface="MAC C Times" pitchFamily="18" charset="0"/>
              </a:rPr>
              <a:t>da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se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opstojuva</a:t>
            </a:r>
            <a:r>
              <a:rPr lang="mk-MK" dirty="0" smtClean="0">
                <a:latin typeface="MAC C Times" pitchFamily="18" charset="0"/>
              </a:rPr>
              <a:t> (</a:t>
            </a:r>
            <a:r>
              <a:rPr lang="mk-MK" dirty="0" err="1" smtClean="0">
                <a:latin typeface="MAC C Times" pitchFamily="18" charset="0"/>
              </a:rPr>
              <a:t>imitira</a:t>
            </a:r>
            <a:r>
              <a:rPr lang="mk-MK" dirty="0" smtClean="0">
                <a:latin typeface="MAC C Times" pitchFamily="18" charset="0"/>
              </a:rPr>
              <a:t>) </a:t>
            </a:r>
            <a:r>
              <a:rPr lang="mk-MK" dirty="0" err="1" smtClean="0">
                <a:latin typeface="MAC C Times" pitchFamily="18" charset="0"/>
              </a:rPr>
              <a:t>prirodata</a:t>
            </a:r>
            <a:r>
              <a:rPr lang="mk-MK" dirty="0" smtClean="0">
                <a:latin typeface="MAC C Times" pitchFamily="18" charset="0"/>
              </a:rPr>
              <a:t>, </a:t>
            </a:r>
            <a:r>
              <a:rPr lang="mk-MK" dirty="0" err="1" smtClean="0">
                <a:latin typeface="MAC C Times" pitchFamily="18" charset="0"/>
              </a:rPr>
              <a:t>odnosno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da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se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b="1" dirty="0" err="1" smtClean="0">
                <a:latin typeface="MAC C Times" pitchFamily="18" charset="0"/>
              </a:rPr>
              <a:t>reciklira</a:t>
            </a:r>
            <a:r>
              <a:rPr lang="mk-MK" b="1" dirty="0" smtClean="0">
                <a:latin typeface="MAC C Times" pitchFamily="18" charset="0"/>
              </a:rPr>
              <a:t> (</a:t>
            </a:r>
            <a:r>
              <a:rPr lang="mk-MK" b="1" dirty="0" err="1" smtClean="0">
                <a:latin typeface="MAC C Times" pitchFamily="18" charset="0"/>
              </a:rPr>
              <a:t>prerabotuva</a:t>
            </a:r>
            <a:r>
              <a:rPr lang="mk-MK" b="1" dirty="0" smtClean="0">
                <a:latin typeface="MAC C Times" pitchFamily="18" charset="0"/>
              </a:rPr>
              <a:t>)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materijata</a:t>
            </a:r>
            <a:r>
              <a:rPr lang="mk-MK" dirty="0" smtClean="0">
                <a:latin typeface="MAC C Times" pitchFamily="18" charset="0"/>
              </a:rPr>
              <a:t> i </a:t>
            </a:r>
            <a:r>
              <a:rPr lang="mk-MK" dirty="0" err="1" smtClean="0">
                <a:latin typeface="MAC C Times" pitchFamily="18" charset="0"/>
              </a:rPr>
              <a:t>energijata</a:t>
            </a:r>
            <a:r>
              <a:rPr lang="mk-MK" dirty="0" smtClean="0">
                <a:latin typeface="MAC C Times" pitchFamily="18" charset="0"/>
              </a:rPr>
              <a:t> i </a:t>
            </a:r>
            <a:r>
              <a:rPr lang="mk-MK" dirty="0" err="1" smtClean="0">
                <a:latin typeface="MAC C Times" pitchFamily="18" charset="0"/>
              </a:rPr>
              <a:t>so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toa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da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se</a:t>
            </a:r>
            <a:r>
              <a:rPr lang="mk-MK" dirty="0" smtClean="0">
                <a:latin typeface="MAC C Times" pitchFamily="18" charset="0"/>
              </a:rPr>
              <a:t> {</a:t>
            </a:r>
            <a:r>
              <a:rPr lang="mk-MK" dirty="0" err="1" smtClean="0">
                <a:latin typeface="MAC C Times" pitchFamily="18" charset="0"/>
              </a:rPr>
              <a:t>tedat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resursite</a:t>
            </a:r>
            <a:r>
              <a:rPr lang="mk-MK" dirty="0" smtClean="0">
                <a:latin typeface="MAC C Times" pitchFamily="18" charset="0"/>
              </a:rPr>
              <a:t>,</a:t>
            </a:r>
            <a:r>
              <a:rPr lang="mk-MK" dirty="0" err="1" smtClean="0">
                <a:latin typeface="MAC C Times" pitchFamily="18" charset="0"/>
              </a:rPr>
              <a:t>koi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nekoga</a:t>
            </a:r>
            <a:r>
              <a:rPr lang="mk-MK" dirty="0" smtClean="0">
                <a:latin typeface="MAC C Times" pitchFamily="18" charset="0"/>
              </a:rPr>
              <a:t>{ </a:t>
            </a:r>
            <a:r>
              <a:rPr lang="mk-MK" dirty="0" err="1" smtClean="0">
                <a:latin typeface="MAC C Times" pitchFamily="18" charset="0"/>
              </a:rPr>
              <a:t>se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mnogu</a:t>
            </a:r>
            <a:r>
              <a:rPr lang="mk-MK" dirty="0" smtClean="0">
                <a:latin typeface="MAC C Times" pitchFamily="18" charset="0"/>
              </a:rPr>
              <a:t> </a:t>
            </a:r>
            <a:r>
              <a:rPr lang="mk-MK" dirty="0" err="1" smtClean="0">
                <a:latin typeface="MAC C Times" pitchFamily="18" charset="0"/>
              </a:rPr>
              <a:t>mali</a:t>
            </a:r>
            <a:r>
              <a:rPr lang="mk-MK" dirty="0" smtClean="0">
                <a:latin typeface="MAC C Times" pitchFamily="18" charset="0"/>
              </a:rPr>
              <a:t>(</a:t>
            </a:r>
            <a:r>
              <a:rPr lang="mk-MK" dirty="0" err="1" smtClean="0">
                <a:latin typeface="MAC C Times" pitchFamily="18" charset="0"/>
              </a:rPr>
              <a:t>retki</a:t>
            </a:r>
            <a:r>
              <a:rPr lang="mk-MK" dirty="0" smtClean="0">
                <a:latin typeface="MAC C Times" pitchFamily="18" charset="0"/>
              </a:rPr>
              <a:t>) i </a:t>
            </a:r>
            <a:r>
              <a:rPr lang="mk-MK" dirty="0" err="1" smtClean="0">
                <a:latin typeface="MAC C Times" pitchFamily="18" charset="0"/>
              </a:rPr>
              <a:t>neobnovlivi</a:t>
            </a:r>
            <a:r>
              <a:rPr lang="mk-MK" dirty="0" smtClean="0">
                <a:latin typeface="MAC C Times" pitchFamily="18" charset="0"/>
              </a:rPr>
              <a:t>.</a:t>
            </a:r>
            <a:endParaRPr lang="mk-MK" dirty="0">
              <a:latin typeface="MAC C 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15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953589" y="444455"/>
            <a:ext cx="8229600" cy="1143000"/>
          </a:xfrm>
          <a:prstGeom prst="rect">
            <a:avLst/>
          </a:prstGeom>
        </p:spPr>
        <p:txBody>
          <a:bodyPr rtlCol="0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smtClean="0">
                <a:latin typeface="MAC C Times" pitchFamily="18" charset="0"/>
              </a:rPr>
              <a:t>Pred da se reciklira mora da se selektira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79269" y="1777186"/>
            <a:ext cx="8699862" cy="4525963"/>
          </a:xfrm>
          <a:prstGeom prst="rect">
            <a:avLst/>
          </a:prstGeom>
        </p:spPr>
        <p:txBody>
          <a:bodyPr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 err="1" smtClean="0">
                <a:latin typeface="MAC C Times" pitchFamily="18" charset="0"/>
              </a:rPr>
              <a:t>Za</a:t>
            </a:r>
            <a:r>
              <a:rPr lang="en-US" dirty="0" smtClean="0">
                <a:latin typeface="MAC C Times" pitchFamily="18" charset="0"/>
              </a:rPr>
              <a:t> da </a:t>
            </a:r>
            <a:r>
              <a:rPr lang="en-US" dirty="0" err="1" smtClean="0">
                <a:latin typeface="MAC C Times" pitchFamily="18" charset="0"/>
              </a:rPr>
              <a:t>mo`e</a:t>
            </a:r>
            <a:r>
              <a:rPr lang="en-US" dirty="0" smtClean="0">
                <a:latin typeface="MAC C Times" pitchFamily="18" charset="0"/>
              </a:rPr>
              <a:t> da se </a:t>
            </a:r>
            <a:r>
              <a:rPr lang="en-US" dirty="0" err="1" smtClean="0">
                <a:latin typeface="MAC C Times" pitchFamily="18" charset="0"/>
              </a:rPr>
              <a:t>iskoristat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otpadocite</a:t>
            </a:r>
            <a:r>
              <a:rPr lang="en-US" dirty="0" smtClean="0">
                <a:latin typeface="MAC C Times" pitchFamily="18" charset="0"/>
              </a:rPr>
              <a:t>, </a:t>
            </a:r>
            <a:r>
              <a:rPr lang="en-US" dirty="0" err="1" smtClean="0">
                <a:latin typeface="MAC C Times" pitchFamily="18" charset="0"/>
              </a:rPr>
              <a:t>prvo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treba</a:t>
            </a:r>
            <a:r>
              <a:rPr lang="en-US" dirty="0" smtClean="0">
                <a:latin typeface="MAC C Times" pitchFamily="18" charset="0"/>
              </a:rPr>
              <a:t> da se </a:t>
            </a:r>
            <a:r>
              <a:rPr lang="en-US" dirty="0" err="1" smtClean="0">
                <a:latin typeface="MAC C Times" pitchFamily="18" charset="0"/>
              </a:rPr>
              <a:t>selektiraat</a:t>
            </a:r>
            <a:r>
              <a:rPr lang="en-US" dirty="0" smtClean="0">
                <a:latin typeface="MAC C Times" pitchFamily="18" charset="0"/>
              </a:rPr>
              <a:t>. Toa ne </a:t>
            </a:r>
            <a:r>
              <a:rPr lang="en-US" dirty="0" err="1" smtClean="0">
                <a:latin typeface="MAC C Times" pitchFamily="18" charset="0"/>
              </a:rPr>
              <a:t>treba</a:t>
            </a:r>
            <a:r>
              <a:rPr lang="en-US" dirty="0" smtClean="0">
                <a:latin typeface="MAC C Times" pitchFamily="18" charset="0"/>
              </a:rPr>
              <a:t> da go </a:t>
            </a:r>
            <a:r>
              <a:rPr lang="en-US" dirty="0" err="1" smtClean="0">
                <a:latin typeface="MAC C Times" pitchFamily="18" charset="0"/>
              </a:rPr>
              <a:t>pravat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samo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fabrikite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za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reciklirawe</a:t>
            </a:r>
            <a:r>
              <a:rPr lang="en-US" dirty="0" smtClean="0">
                <a:latin typeface="MAC C Times" pitchFamily="18" charset="0"/>
              </a:rPr>
              <a:t>, </a:t>
            </a:r>
            <a:r>
              <a:rPr lang="en-US" dirty="0" err="1" smtClean="0">
                <a:latin typeface="MAC C Times" pitchFamily="18" charset="0"/>
              </a:rPr>
              <a:t>tuku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nie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mo`eme</a:t>
            </a:r>
            <a:r>
              <a:rPr lang="en-US" dirty="0" smtClean="0">
                <a:latin typeface="MAC C Times" pitchFamily="18" charset="0"/>
              </a:rPr>
              <a:t> da </a:t>
            </a:r>
            <a:r>
              <a:rPr lang="en-US" dirty="0" err="1" smtClean="0">
                <a:latin typeface="MAC C Times" pitchFamily="18" charset="0"/>
              </a:rPr>
              <a:t>pridoneseme</a:t>
            </a:r>
            <a:r>
              <a:rPr lang="en-US" dirty="0" smtClean="0">
                <a:latin typeface="MAC C Times" pitchFamily="18" charset="0"/>
              </a:rPr>
              <a:t> so </a:t>
            </a:r>
            <a:r>
              <a:rPr lang="en-US" dirty="0" err="1" smtClean="0">
                <a:latin typeface="MAC C Times" pitchFamily="18" charset="0"/>
              </a:rPr>
              <a:t>toa</a:t>
            </a:r>
            <a:r>
              <a:rPr lang="en-US" dirty="0" smtClean="0">
                <a:latin typeface="MAC C Times" pitchFamily="18" charset="0"/>
              </a:rPr>
              <a:t> {to }e go </a:t>
            </a:r>
            <a:r>
              <a:rPr lang="en-US" dirty="0" err="1" smtClean="0">
                <a:latin typeface="MAC C Times" pitchFamily="18" charset="0"/>
              </a:rPr>
              <a:t>selektirame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na</a:t>
            </a:r>
            <a:r>
              <a:rPr lang="en-US" dirty="0" smtClean="0">
                <a:latin typeface="MAC C Times" pitchFamily="18" charset="0"/>
              </a:rPr>
              <a:t>{</a:t>
            </a:r>
            <a:r>
              <a:rPr lang="en-US" dirty="0" err="1" smtClean="0">
                <a:latin typeface="MAC C Times" pitchFamily="18" charset="0"/>
              </a:rPr>
              <a:t>iot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otpad</a:t>
            </a:r>
            <a:r>
              <a:rPr lang="en-US" dirty="0" smtClean="0">
                <a:latin typeface="MAC C Times" pitchFamily="18" charset="0"/>
              </a:rPr>
              <a:t>. </a:t>
            </a:r>
            <a:r>
              <a:rPr lang="en-US" dirty="0" err="1" smtClean="0">
                <a:latin typeface="MAC C Times" pitchFamily="18" charset="0"/>
              </a:rPr>
              <a:t>Za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taa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cel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postojat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kontejneri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kade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mo`eme</a:t>
            </a:r>
            <a:r>
              <a:rPr lang="en-US" dirty="0" smtClean="0">
                <a:latin typeface="MAC C Times" pitchFamily="18" charset="0"/>
              </a:rPr>
              <a:t> da </a:t>
            </a:r>
            <a:r>
              <a:rPr lang="en-US" dirty="0" err="1" smtClean="0">
                <a:latin typeface="MAC C Times" pitchFamily="18" charset="0"/>
              </a:rPr>
              <a:t>gi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stavime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predmetite</a:t>
            </a:r>
            <a:r>
              <a:rPr lang="en-US" dirty="0" smtClean="0">
                <a:latin typeface="MAC C Times" pitchFamily="18" charset="0"/>
              </a:rPr>
              <a:t> od </a:t>
            </a:r>
            <a:r>
              <a:rPr lang="en-US" dirty="0" err="1" smtClean="0">
                <a:latin typeface="MAC C Times" pitchFamily="18" charset="0"/>
              </a:rPr>
              <a:t>staklo</a:t>
            </a:r>
            <a:r>
              <a:rPr lang="en-US" dirty="0" smtClean="0">
                <a:latin typeface="MAC C Times" pitchFamily="18" charset="0"/>
              </a:rPr>
              <a:t>, od </a:t>
            </a:r>
            <a:r>
              <a:rPr lang="en-US" dirty="0" err="1" smtClean="0">
                <a:latin typeface="MAC C Times" pitchFamily="18" charset="0"/>
              </a:rPr>
              <a:t>plastika</a:t>
            </a:r>
            <a:r>
              <a:rPr lang="en-US" dirty="0" smtClean="0">
                <a:latin typeface="MAC C Times" pitchFamily="18" charset="0"/>
              </a:rPr>
              <a:t>, </a:t>
            </a:r>
            <a:r>
              <a:rPr lang="en-US" dirty="0" err="1" smtClean="0">
                <a:latin typeface="MAC C Times" pitchFamily="18" charset="0"/>
              </a:rPr>
              <a:t>kontejneri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za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hartija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itn</a:t>
            </a:r>
            <a:r>
              <a:rPr lang="en-US" dirty="0" smtClean="0">
                <a:latin typeface="MAC C Times" pitchFamily="18" charset="0"/>
              </a:rPr>
              <a:t>. Na </a:t>
            </a:r>
            <a:r>
              <a:rPr lang="en-US" dirty="0" err="1" smtClean="0">
                <a:latin typeface="MAC C Times" pitchFamily="18" charset="0"/>
              </a:rPr>
              <a:t>toj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na~in</a:t>
            </a:r>
            <a:r>
              <a:rPr lang="en-US" dirty="0" smtClean="0">
                <a:latin typeface="MAC C Times" pitchFamily="18" charset="0"/>
              </a:rPr>
              <a:t> se </a:t>
            </a:r>
            <a:r>
              <a:rPr lang="en-US" dirty="0" err="1" smtClean="0">
                <a:latin typeface="MAC C Times" pitchFamily="18" charset="0"/>
              </a:rPr>
              <a:t>olesnuva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selektiraweto</a:t>
            </a:r>
            <a:r>
              <a:rPr lang="en-US" dirty="0" smtClean="0">
                <a:latin typeface="MAC C Times" pitchFamily="18" charset="0"/>
              </a:rPr>
              <a:t> {to }e se </a:t>
            </a:r>
            <a:r>
              <a:rPr lang="en-US" dirty="0" err="1" smtClean="0">
                <a:latin typeface="MAC C Times" pitchFamily="18" charset="0"/>
              </a:rPr>
              <a:t>vr</a:t>
            </a:r>
            <a:r>
              <a:rPr lang="en-US" dirty="0" smtClean="0">
                <a:latin typeface="MAC C Times" pitchFamily="18" charset="0"/>
              </a:rPr>
              <a:t>{</a:t>
            </a:r>
            <a:r>
              <a:rPr lang="en-US" dirty="0" err="1" smtClean="0">
                <a:latin typeface="MAC C Times" pitchFamily="18" charset="0"/>
              </a:rPr>
              <a:t>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vo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centarot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za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b="1" dirty="0" err="1" smtClean="0">
                <a:latin typeface="MAC C Times" pitchFamily="18" charset="0"/>
              </a:rPr>
              <a:t>obrabotka</a:t>
            </a:r>
            <a:r>
              <a:rPr lang="en-US" b="1" dirty="0" smtClean="0">
                <a:latin typeface="MAC C Times" pitchFamily="18" charset="0"/>
              </a:rPr>
              <a:t> </a:t>
            </a:r>
            <a:r>
              <a:rPr lang="en-US" b="1" dirty="0" err="1" smtClean="0">
                <a:latin typeface="MAC C Times" pitchFamily="18" charset="0"/>
              </a:rPr>
              <a:t>na</a:t>
            </a:r>
            <a:r>
              <a:rPr lang="en-US" b="1" dirty="0" smtClean="0">
                <a:latin typeface="MAC C Times" pitchFamily="18" charset="0"/>
              </a:rPr>
              <a:t> </a:t>
            </a:r>
            <a:r>
              <a:rPr lang="en-US" b="1" dirty="0" err="1" smtClean="0">
                <a:latin typeface="MAC C Times" pitchFamily="18" charset="0"/>
              </a:rPr>
              <a:t>otpad</a:t>
            </a:r>
            <a:r>
              <a:rPr lang="en-US" b="1" dirty="0" smtClean="0">
                <a:latin typeface="MAC C Times" pitchFamily="18" charset="0"/>
              </a:rPr>
              <a:t>. </a:t>
            </a:r>
            <a:r>
              <a:rPr lang="en-US" dirty="0" err="1" smtClean="0">
                <a:latin typeface="MAC C Times" pitchFamily="18" charset="0"/>
              </a:rPr>
              <a:t>Tamu</a:t>
            </a:r>
            <a:r>
              <a:rPr lang="en-US" dirty="0" smtClean="0">
                <a:latin typeface="MAC C Times" pitchFamily="18" charset="0"/>
              </a:rPr>
              <a:t> se </a:t>
            </a:r>
            <a:r>
              <a:rPr lang="en-US" dirty="0" err="1" smtClean="0">
                <a:latin typeface="MAC C Times" pitchFamily="18" charset="0"/>
              </a:rPr>
              <a:t>drobat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ili</a:t>
            </a:r>
            <a:r>
              <a:rPr lang="en-US" dirty="0" smtClean="0">
                <a:latin typeface="MAC C Times" pitchFamily="18" charset="0"/>
              </a:rPr>
              <a:t> se </a:t>
            </a:r>
            <a:r>
              <a:rPr lang="en-US" dirty="0" err="1" smtClean="0">
                <a:latin typeface="MAC C Times" pitchFamily="18" charset="0"/>
              </a:rPr>
              <a:t>pakuvaat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materijalite</a:t>
            </a:r>
            <a:r>
              <a:rPr lang="en-US" dirty="0" smtClean="0">
                <a:latin typeface="MAC C Times" pitchFamily="18" charset="0"/>
              </a:rPr>
              <a:t> so </a:t>
            </a:r>
            <a:r>
              <a:rPr lang="en-US" dirty="0" err="1" smtClean="0">
                <a:latin typeface="MAC C Times" pitchFamily="18" charset="0"/>
              </a:rPr>
              <a:t>ist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sostav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i</a:t>
            </a:r>
            <a:r>
              <a:rPr lang="en-US" dirty="0" smtClean="0">
                <a:latin typeface="MAC C Times" pitchFamily="18" charset="0"/>
              </a:rPr>
              <a:t> se </a:t>
            </a:r>
            <a:r>
              <a:rPr lang="en-US" dirty="0" err="1" smtClean="0">
                <a:latin typeface="MAC C Times" pitchFamily="18" charset="0"/>
              </a:rPr>
              <a:t>ispra</a:t>
            </a:r>
            <a:r>
              <a:rPr lang="en-US" dirty="0" smtClean="0">
                <a:latin typeface="MAC C Times" pitchFamily="18" charset="0"/>
              </a:rPr>
              <a:t>}</a:t>
            </a:r>
            <a:r>
              <a:rPr lang="en-US" dirty="0" err="1" smtClean="0">
                <a:latin typeface="MAC C Times" pitchFamily="18" charset="0"/>
              </a:rPr>
              <a:t>aat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vo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fabrikite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kade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povtorno</a:t>
            </a:r>
            <a:r>
              <a:rPr lang="en-US" dirty="0" smtClean="0">
                <a:latin typeface="MAC C Times" pitchFamily="18" charset="0"/>
              </a:rPr>
              <a:t> se </a:t>
            </a:r>
            <a:r>
              <a:rPr lang="en-US" dirty="0" err="1" smtClean="0">
                <a:latin typeface="MAC C Times" pitchFamily="18" charset="0"/>
              </a:rPr>
              <a:t>koristat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kako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surovini</a:t>
            </a:r>
            <a:r>
              <a:rPr lang="en-US" dirty="0" smtClean="0">
                <a:latin typeface="MAC C Times" pitchFamily="18" charset="0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 smtClean="0">
              <a:latin typeface="MAC C Times" pitchFamily="18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 err="1" smtClean="0">
                <a:latin typeface="MAC C Times" pitchFamily="18" charset="0"/>
              </a:rPr>
              <a:t>Kontejnerite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ovozmo`uvaat</a:t>
            </a:r>
            <a:r>
              <a:rPr lang="en-US" dirty="0" smtClean="0">
                <a:latin typeface="MAC C Times" pitchFamily="18" charset="0"/>
              </a:rPr>
              <a:t> u{</a:t>
            </a:r>
            <a:r>
              <a:rPr lang="en-US" dirty="0" err="1" smtClean="0">
                <a:latin typeface="MAC C Times" pitchFamily="18" charset="0"/>
              </a:rPr>
              <a:t>te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na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po~etokot</a:t>
            </a:r>
            <a:r>
              <a:rPr lang="en-US" dirty="0" smtClean="0">
                <a:latin typeface="MAC C Times" pitchFamily="18" charset="0"/>
              </a:rPr>
              <a:t> da se </a:t>
            </a:r>
            <a:r>
              <a:rPr lang="en-US" dirty="0" err="1" smtClean="0">
                <a:latin typeface="MAC C Times" pitchFamily="18" charset="0"/>
              </a:rPr>
              <a:t>rasporedi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otpadot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41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33748" y="431392"/>
            <a:ext cx="6191794" cy="83570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>
                <a:latin typeface="MAC C Times" panose="02027200000000000000" pitchFamily="18" charset="0"/>
              </a:rPr>
              <a:t>Selekcija na hartija</a:t>
            </a:r>
            <a:endParaRPr lang="en-US" dirty="0" smtClean="0">
              <a:latin typeface="MAC C Times" panose="02027200000000000000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7188" y="1928813"/>
            <a:ext cx="4057650" cy="4286250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500563" y="1989138"/>
            <a:ext cx="4176712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mk-MK" sz="2000" dirty="0"/>
              <a:t>Да:</a:t>
            </a:r>
          </a:p>
          <a:p>
            <a:pPr>
              <a:spcBef>
                <a:spcPct val="50000"/>
              </a:spcBef>
            </a:pPr>
            <a:r>
              <a:rPr lang="mk-MK" sz="2000" dirty="0"/>
              <a:t>Весници, списанија, проспекти, каталози, писма, книги, </a:t>
            </a:r>
            <a:r>
              <a:rPr lang="mk-MK" sz="2000" dirty="0" err="1"/>
              <a:t>тел.именици</a:t>
            </a:r>
            <a:r>
              <a:rPr lang="mk-MK" sz="2000" dirty="0"/>
              <a:t>, картони, хартиени вреќи</a:t>
            </a:r>
            <a:endParaRPr lang="en-US" sz="2000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572000" y="3933825"/>
            <a:ext cx="4176713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mk-MK" sz="2000" dirty="0">
                <a:solidFill>
                  <a:srgbClr val="FF0000"/>
                </a:solidFill>
              </a:rPr>
              <a:t>Не:</a:t>
            </a:r>
          </a:p>
          <a:p>
            <a:pPr>
              <a:spcBef>
                <a:spcPct val="50000"/>
              </a:spcBef>
            </a:pPr>
            <a:r>
              <a:rPr lang="mk-MK" sz="2000" dirty="0" err="1"/>
              <a:t>Повеќеслојна</a:t>
            </a:r>
            <a:r>
              <a:rPr lang="mk-MK" sz="2000" dirty="0"/>
              <a:t> амбалажа од лекови, тетрапак, мрсна или валкана хартија, хартија од </a:t>
            </a:r>
            <a:r>
              <a:rPr lang="mk-MK" sz="2000" dirty="0" err="1"/>
              <a:t>прехрамбени</a:t>
            </a:r>
            <a:r>
              <a:rPr lang="mk-MK" sz="2000" dirty="0"/>
              <a:t> продукти и безалкохолни </a:t>
            </a:r>
            <a:r>
              <a:rPr lang="mk-MK" sz="2000" dirty="0" err="1"/>
              <a:t>пијалоци</a:t>
            </a:r>
            <a:r>
              <a:rPr lang="mk-MK" sz="2000" dirty="0"/>
              <a:t>, пластична амбалажа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2786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16513" y="405266"/>
            <a:ext cx="6387737" cy="8487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>
                <a:latin typeface="MAC C Times" panose="02027200000000000000" pitchFamily="18" charset="0"/>
              </a:rPr>
              <a:t>Selekcija</a:t>
            </a:r>
            <a:r>
              <a:rPr lang="en-US" dirty="0" smtClean="0">
                <a:latin typeface="MAC C Times" panose="02027200000000000000" pitchFamily="18" charset="0"/>
              </a:rPr>
              <a:t> </a:t>
            </a:r>
            <a:r>
              <a:rPr lang="en-US" dirty="0" err="1" smtClean="0">
                <a:latin typeface="MAC C Times" panose="02027200000000000000" pitchFamily="18" charset="0"/>
              </a:rPr>
              <a:t>na</a:t>
            </a:r>
            <a:r>
              <a:rPr lang="en-US" dirty="0" smtClean="0">
                <a:latin typeface="MAC C Times" panose="02027200000000000000" pitchFamily="18" charset="0"/>
              </a:rPr>
              <a:t> </a:t>
            </a:r>
            <a:r>
              <a:rPr lang="en-US" dirty="0" err="1" smtClean="0">
                <a:latin typeface="MAC C Times" panose="02027200000000000000" pitchFamily="18" charset="0"/>
              </a:rPr>
              <a:t>plastika</a:t>
            </a:r>
            <a:endParaRPr lang="en-US" dirty="0" smtClean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1463" y="2108427"/>
            <a:ext cx="4156075" cy="4357687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950054" y="2525441"/>
            <a:ext cx="4176712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mk-MK" sz="2000" b="1" dirty="0">
                <a:solidFill>
                  <a:srgbClr val="00B050"/>
                </a:solidFill>
              </a:rPr>
              <a:t>Да:</a:t>
            </a:r>
          </a:p>
          <a:p>
            <a:pPr>
              <a:spcBef>
                <a:spcPct val="50000"/>
              </a:spcBef>
            </a:pPr>
            <a:r>
              <a:rPr lang="mk-MK" sz="2000" dirty="0"/>
              <a:t>Празни шишиња од </a:t>
            </a:r>
            <a:r>
              <a:rPr lang="mk-MK" sz="2000" dirty="0" err="1"/>
              <a:t>пијалоци</a:t>
            </a:r>
            <a:r>
              <a:rPr lang="mk-MK" sz="2000" dirty="0"/>
              <a:t> и течни хранливи продукти (масло и сл.)</a:t>
            </a:r>
            <a:endParaRPr lang="en-US" sz="2000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950054" y="4541566"/>
            <a:ext cx="4176712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mk-MK" sz="2000" b="1" dirty="0">
                <a:solidFill>
                  <a:srgbClr val="FF0000"/>
                </a:solidFill>
              </a:rPr>
              <a:t>Не:</a:t>
            </a:r>
          </a:p>
          <a:p>
            <a:pPr>
              <a:spcBef>
                <a:spcPct val="50000"/>
              </a:spcBef>
            </a:pPr>
            <a:r>
              <a:rPr lang="mk-MK" sz="2000" dirty="0"/>
              <a:t>Капачиња од пластични шишиња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346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178379" y="457518"/>
            <a:ext cx="7641771" cy="82264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>
                <a:latin typeface="MAC C Times" panose="02027200000000000000" pitchFamily="18" charset="0"/>
              </a:rPr>
              <a:t>Selekcija</a:t>
            </a:r>
            <a:r>
              <a:rPr lang="en-US" dirty="0" smtClean="0">
                <a:latin typeface="MAC C Times" panose="02027200000000000000" pitchFamily="18" charset="0"/>
              </a:rPr>
              <a:t> </a:t>
            </a:r>
            <a:r>
              <a:rPr lang="en-US" dirty="0" err="1" smtClean="0">
                <a:latin typeface="MAC C Times" panose="02027200000000000000" pitchFamily="18" charset="0"/>
              </a:rPr>
              <a:t>na</a:t>
            </a:r>
            <a:r>
              <a:rPr lang="en-US" dirty="0" smtClean="0">
                <a:latin typeface="MAC C Times" panose="02027200000000000000" pitchFamily="18" charset="0"/>
              </a:rPr>
              <a:t> </a:t>
            </a:r>
            <a:r>
              <a:rPr lang="en-US" dirty="0" err="1" smtClean="0">
                <a:latin typeface="MAC C Times" panose="02027200000000000000" pitchFamily="18" charset="0"/>
              </a:rPr>
              <a:t>metalen</a:t>
            </a:r>
            <a:r>
              <a:rPr lang="en-US" dirty="0" smtClean="0">
                <a:latin typeface="MAC C Times" panose="02027200000000000000" pitchFamily="18" charset="0"/>
              </a:rPr>
              <a:t> </a:t>
            </a:r>
            <a:r>
              <a:rPr lang="en-US" dirty="0" err="1" smtClean="0">
                <a:latin typeface="MAC C Times" panose="02027200000000000000" pitchFamily="18" charset="0"/>
              </a:rPr>
              <a:t>otpad</a:t>
            </a:r>
            <a:endParaRPr lang="en-US" dirty="0" smtClean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2100" y="2565400"/>
            <a:ext cx="4351338" cy="4071937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839383" y="2487022"/>
            <a:ext cx="4176712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mk-MK" sz="2000" b="1" dirty="0">
                <a:solidFill>
                  <a:srgbClr val="00B050"/>
                </a:solidFill>
              </a:rPr>
              <a:t>Да:</a:t>
            </a:r>
          </a:p>
          <a:p>
            <a:pPr>
              <a:spcBef>
                <a:spcPct val="50000"/>
              </a:spcBef>
            </a:pPr>
            <a:r>
              <a:rPr lang="mk-MK" sz="2000" dirty="0" smtClean="0"/>
              <a:t>Лименки</a:t>
            </a:r>
            <a:r>
              <a:rPr lang="mk-MK" sz="2000" dirty="0"/>
              <a:t>, синџири, метален алат, конзерви, метални капачиња и затворачи и сл.</a:t>
            </a:r>
            <a:endParaRPr lang="en-US" sz="2000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839383" y="4425721"/>
            <a:ext cx="4176712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mk-MK" sz="2000" b="1" dirty="0">
                <a:solidFill>
                  <a:srgbClr val="FF0000"/>
                </a:solidFill>
              </a:rPr>
              <a:t>Не:</a:t>
            </a:r>
          </a:p>
          <a:p>
            <a:pPr>
              <a:spcBef>
                <a:spcPct val="50000"/>
              </a:spcBef>
            </a:pPr>
            <a:r>
              <a:rPr lang="mk-MK" sz="2000" dirty="0" err="1"/>
              <a:t>Боци</a:t>
            </a:r>
            <a:r>
              <a:rPr lang="mk-MK" sz="2000" dirty="0"/>
              <a:t> од </a:t>
            </a:r>
            <a:r>
              <a:rPr lang="mk-MK" sz="2000" dirty="0" err="1"/>
              <a:t>спрејови</a:t>
            </a:r>
            <a:r>
              <a:rPr lang="mk-MK" sz="2000" dirty="0"/>
              <a:t>, дезодоранси, опасни и </a:t>
            </a:r>
            <a:r>
              <a:rPr lang="mk-MK" sz="2000" dirty="0" err="1"/>
              <a:t>запаливи</a:t>
            </a:r>
            <a:r>
              <a:rPr lang="mk-MK" sz="2000" dirty="0"/>
              <a:t> материи, оружје и муниција.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1725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325187" y="374510"/>
            <a:ext cx="5812973" cy="7965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>
                <a:latin typeface="MAC C Times" panose="02027200000000000000" pitchFamily="18" charset="0"/>
              </a:rPr>
              <a:t>Selekcija</a:t>
            </a:r>
            <a:r>
              <a:rPr lang="en-US" dirty="0" smtClean="0">
                <a:latin typeface="MAC C Times" panose="02027200000000000000" pitchFamily="18" charset="0"/>
              </a:rPr>
              <a:t> </a:t>
            </a:r>
            <a:r>
              <a:rPr lang="en-US" dirty="0" err="1" smtClean="0">
                <a:latin typeface="MAC C Times" panose="02027200000000000000" pitchFamily="18" charset="0"/>
              </a:rPr>
              <a:t>na</a:t>
            </a:r>
            <a:r>
              <a:rPr lang="en-US" dirty="0" smtClean="0">
                <a:latin typeface="MAC C Times" panose="02027200000000000000" pitchFamily="18" charset="0"/>
              </a:rPr>
              <a:t> </a:t>
            </a:r>
            <a:r>
              <a:rPr lang="en-US" dirty="0" err="1" smtClean="0">
                <a:latin typeface="MAC C Times" panose="02027200000000000000" pitchFamily="18" charset="0"/>
              </a:rPr>
              <a:t>staklo</a:t>
            </a:r>
            <a:endParaRPr lang="en-US" dirty="0" smtClean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1256" y="2296566"/>
            <a:ext cx="3857625" cy="4313237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545919" y="2048281"/>
            <a:ext cx="4176712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mk-MK" sz="2000" b="1" dirty="0">
                <a:solidFill>
                  <a:srgbClr val="00B050"/>
                </a:solidFill>
              </a:rPr>
              <a:t>Да:</a:t>
            </a:r>
          </a:p>
          <a:p>
            <a:pPr>
              <a:spcBef>
                <a:spcPct val="50000"/>
              </a:spcBef>
            </a:pPr>
            <a:r>
              <a:rPr lang="mk-MK" sz="2000" dirty="0" smtClean="0"/>
              <a:t>Стаклени </a:t>
            </a:r>
            <a:r>
              <a:rPr lang="mk-MK" sz="2000" dirty="0"/>
              <a:t>шишиња од сите видови и бои без капачиња</a:t>
            </a:r>
            <a:endParaRPr lang="en-US" sz="2000" dirty="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545919" y="3668446"/>
            <a:ext cx="4176712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mk-MK" sz="2000" b="1" dirty="0">
                <a:solidFill>
                  <a:srgbClr val="FF0000"/>
                </a:solidFill>
              </a:rPr>
              <a:t>Не:</a:t>
            </a:r>
          </a:p>
          <a:p>
            <a:pPr>
              <a:spcBef>
                <a:spcPct val="50000"/>
              </a:spcBef>
            </a:pPr>
            <a:r>
              <a:rPr lang="mk-MK" sz="2000" dirty="0"/>
              <a:t>Автомобилско стакло, армирано и кристално стакло, шишенца од лекови, сијалици и неонски </a:t>
            </a:r>
            <a:r>
              <a:rPr lang="mk-MK" sz="2000" dirty="0" err="1"/>
              <a:t>цефки</a:t>
            </a:r>
            <a:r>
              <a:rPr lang="mk-MK" sz="2000" dirty="0"/>
              <a:t>, порцелански или керамички садови.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8983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750423" y="392204"/>
            <a:ext cx="6714309" cy="74426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>
                <a:latin typeface="MAC C Times" panose="02027200000000000000" pitchFamily="18" charset="0"/>
              </a:rPr>
              <a:t>Skladirawe</a:t>
            </a:r>
            <a:r>
              <a:rPr lang="en-US" dirty="0" smtClean="0">
                <a:latin typeface="MAC C Times" panose="02027200000000000000" pitchFamily="18" charset="0"/>
              </a:rPr>
              <a:t> </a:t>
            </a:r>
            <a:r>
              <a:rPr lang="en-US" dirty="0" err="1" smtClean="0">
                <a:latin typeface="MAC C Times" panose="02027200000000000000" pitchFamily="18" charset="0"/>
              </a:rPr>
              <a:t>na</a:t>
            </a:r>
            <a:r>
              <a:rPr lang="en-US" dirty="0" smtClean="0">
                <a:latin typeface="MAC C Times" panose="02027200000000000000" pitchFamily="18" charset="0"/>
              </a:rPr>
              <a:t> </a:t>
            </a:r>
            <a:r>
              <a:rPr lang="en-US" dirty="0" err="1" smtClean="0">
                <a:latin typeface="MAC C Times" panose="02027200000000000000" pitchFamily="18" charset="0"/>
              </a:rPr>
              <a:t>baterii</a:t>
            </a:r>
            <a:endParaRPr lang="en-US" dirty="0" smtClean="0">
              <a:latin typeface="MAC C Times" panose="02027200000000000000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7383" y="2024743"/>
            <a:ext cx="4643438" cy="4572000"/>
          </a:xfrm>
          <a:prstGeom prst="rect">
            <a:avLst/>
          </a:prstGeom>
        </p:spPr>
      </p:pic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5107577" y="2847068"/>
            <a:ext cx="4176712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mk-MK" sz="2000" b="1" dirty="0">
                <a:solidFill>
                  <a:srgbClr val="00B050"/>
                </a:solidFill>
              </a:rPr>
              <a:t>Да:</a:t>
            </a:r>
          </a:p>
          <a:p>
            <a:pPr>
              <a:spcBef>
                <a:spcPct val="50000"/>
              </a:spcBef>
            </a:pPr>
            <a:r>
              <a:rPr lang="en-US" sz="2000" dirty="0" smtClean="0"/>
              <a:t>Ni-Cd </a:t>
            </a:r>
            <a:r>
              <a:rPr lang="mk-MK" sz="2000" dirty="0"/>
              <a:t>батерии, батерии во форма на копче, батерии од мобилни телефони итн.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08195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199" y="300764"/>
            <a:ext cx="9104811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MAC C Times" panose="02027200000000000000" pitchFamily="18" charset="0"/>
              </a:rPr>
              <a:t>Vo </a:t>
            </a:r>
            <a:r>
              <a:rPr lang="en-US" dirty="0" err="1" smtClean="0">
                <a:latin typeface="MAC C Times" panose="02027200000000000000" pitchFamily="18" charset="0"/>
              </a:rPr>
              <a:t>doma</a:t>
            </a:r>
            <a:r>
              <a:rPr lang="en-US" dirty="0" smtClean="0">
                <a:latin typeface="MAC C Times" panose="02027200000000000000" pitchFamily="18" charset="0"/>
              </a:rPr>
              <a:t>{</a:t>
            </a:r>
            <a:r>
              <a:rPr lang="en-US" dirty="0" err="1" smtClean="0">
                <a:latin typeface="MAC C Times" panose="02027200000000000000" pitchFamily="18" charset="0"/>
              </a:rPr>
              <a:t>nata</a:t>
            </a:r>
            <a:r>
              <a:rPr lang="en-US" dirty="0" smtClean="0">
                <a:latin typeface="MAC C Times" panose="02027200000000000000" pitchFamily="18" charset="0"/>
              </a:rPr>
              <a:t> </a:t>
            </a:r>
            <a:r>
              <a:rPr lang="en-US" dirty="0" err="1" smtClean="0">
                <a:latin typeface="MAC C Times" panose="02027200000000000000" pitchFamily="18" charset="0"/>
              </a:rPr>
              <a:t>kanta</a:t>
            </a:r>
            <a:r>
              <a:rPr lang="en-US" dirty="0" smtClean="0">
                <a:latin typeface="MAC C Times" panose="02027200000000000000" pitchFamily="18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latin typeface="MAC C Times" panose="02027200000000000000" pitchFamily="18" charset="0"/>
              </a:rPr>
              <a:t>ne </a:t>
            </a:r>
            <a:r>
              <a:rPr lang="en-US" u="sng" dirty="0" err="1" smtClean="0">
                <a:solidFill>
                  <a:srgbClr val="FF0000"/>
                </a:solidFill>
                <a:latin typeface="MAC C Times" panose="02027200000000000000" pitchFamily="18" charset="0"/>
              </a:rPr>
              <a:t>stavajte</a:t>
            </a:r>
            <a:r>
              <a:rPr lang="en-US" dirty="0" smtClean="0">
                <a:latin typeface="MAC C Times" panose="02027200000000000000" pitchFamily="18" charset="0"/>
              </a:rPr>
              <a:t>:</a:t>
            </a:r>
            <a:endParaRPr lang="en-US" dirty="0" smtClean="0">
              <a:latin typeface="MAC C Times" panose="02027200000000000000" pitchFamily="18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 err="1" smtClean="0">
                <a:latin typeface="MAC C Times" pitchFamily="18" charset="0"/>
              </a:rPr>
              <a:t>te~ni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polute~ni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raboti</a:t>
            </a:r>
            <a:r>
              <a:rPr lang="en-US" dirty="0" smtClean="0">
                <a:latin typeface="MAC C Times" pitchFamily="18" charset="0"/>
              </a:rPr>
              <a:t>;</a:t>
            </a:r>
          </a:p>
          <a:p>
            <a:pPr>
              <a:defRPr/>
            </a:pPr>
            <a:r>
              <a:rPr lang="en-US" dirty="0" smtClean="0">
                <a:latin typeface="MAC C Times" pitchFamily="18" charset="0"/>
              </a:rPr>
              <a:t>`</a:t>
            </a:r>
            <a:r>
              <a:rPr lang="en-US" dirty="0" err="1" smtClean="0">
                <a:latin typeface="MAC C Times" pitchFamily="18" charset="0"/>
              </a:rPr>
              <a:t>ar</a:t>
            </a:r>
            <a:r>
              <a:rPr lang="en-US" dirty="0" smtClean="0">
                <a:latin typeface="MAC C Times" pitchFamily="18" charset="0"/>
              </a:rPr>
              <a:t>;</a:t>
            </a:r>
          </a:p>
          <a:p>
            <a:pPr>
              <a:defRPr/>
            </a:pPr>
            <a:r>
              <a:rPr lang="en-US" dirty="0" smtClean="0">
                <a:latin typeface="MAC C Times" pitchFamily="18" charset="0"/>
              </a:rPr>
              <a:t>le{</a:t>
            </a:r>
            <a:r>
              <a:rPr lang="en-US" dirty="0" err="1" smtClean="0">
                <a:latin typeface="MAC C Times" pitchFamily="18" charset="0"/>
              </a:rPr>
              <a:t>evi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na</a:t>
            </a:r>
            <a:r>
              <a:rPr lang="en-US" dirty="0" smtClean="0">
                <a:latin typeface="MAC C Times" pitchFamily="18" charset="0"/>
              </a:rPr>
              <a:t> `</a:t>
            </a:r>
            <a:r>
              <a:rPr lang="en-US" dirty="0" err="1" smtClean="0">
                <a:latin typeface="MAC C Times" pitchFamily="18" charset="0"/>
              </a:rPr>
              <a:t>ivotni</a:t>
            </a:r>
            <a:r>
              <a:rPr lang="en-US" dirty="0" smtClean="0">
                <a:latin typeface="MAC C Times" pitchFamily="18" charset="0"/>
              </a:rPr>
              <a:t>;</a:t>
            </a:r>
          </a:p>
          <a:p>
            <a:pPr>
              <a:defRPr/>
            </a:pPr>
            <a:r>
              <a:rPr lang="en-US" dirty="0" err="1" smtClean="0">
                <a:latin typeface="MAC C Times" pitchFamily="18" charset="0"/>
              </a:rPr>
              <a:t>elektri~ni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baterii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akumulatori</a:t>
            </a:r>
            <a:r>
              <a:rPr lang="en-US" dirty="0" smtClean="0">
                <a:latin typeface="MAC C Times" pitchFamily="18" charset="0"/>
              </a:rPr>
              <a:t>;</a:t>
            </a:r>
          </a:p>
          <a:p>
            <a:pPr>
              <a:defRPr/>
            </a:pPr>
            <a:r>
              <a:rPr lang="en-US" dirty="0" err="1" smtClean="0">
                <a:latin typeface="MAC C Times" pitchFamily="18" charset="0"/>
              </a:rPr>
              <a:t>avtogumi</a:t>
            </a:r>
            <a:r>
              <a:rPr lang="en-US" dirty="0" smtClean="0">
                <a:latin typeface="MAC C Times" pitchFamily="18" charset="0"/>
              </a:rPr>
              <a:t>;</a:t>
            </a:r>
          </a:p>
          <a:p>
            <a:pPr>
              <a:defRPr/>
            </a:pPr>
            <a:r>
              <a:rPr lang="en-US" dirty="0" err="1" smtClean="0">
                <a:latin typeface="MAC C Times" pitchFamily="18" charset="0"/>
              </a:rPr>
              <a:t>otpad</a:t>
            </a:r>
            <a:r>
              <a:rPr lang="en-US" dirty="0" smtClean="0">
                <a:latin typeface="MAC C Times" pitchFamily="18" charset="0"/>
              </a:rPr>
              <a:t> od </a:t>
            </a:r>
            <a:r>
              <a:rPr lang="en-US" dirty="0" err="1" smtClean="0">
                <a:latin typeface="MAC C Times" pitchFamily="18" charset="0"/>
              </a:rPr>
              <a:t>klanici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mesarnici</a:t>
            </a:r>
            <a:r>
              <a:rPr lang="en-US" dirty="0" smtClean="0">
                <a:latin typeface="MAC C Times" pitchFamily="18" charset="0"/>
              </a:rPr>
              <a:t>;</a:t>
            </a:r>
          </a:p>
          <a:p>
            <a:pPr>
              <a:defRPr/>
            </a:pPr>
            <a:r>
              <a:rPr lang="en-US" dirty="0" err="1" smtClean="0">
                <a:latin typeface="MAC C Times" pitchFamily="18" charset="0"/>
              </a:rPr>
              <a:t>otpaden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grade`en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materijal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otpad</a:t>
            </a:r>
            <a:r>
              <a:rPr lang="en-US" dirty="0" smtClean="0">
                <a:latin typeface="MAC C Times" pitchFamily="18" charset="0"/>
              </a:rPr>
              <a:t> od </a:t>
            </a:r>
            <a:r>
              <a:rPr lang="en-US" dirty="0" err="1" smtClean="0">
                <a:latin typeface="MAC C Times" pitchFamily="18" charset="0"/>
              </a:rPr>
              <a:t>gradinata</a:t>
            </a:r>
            <a:r>
              <a:rPr lang="en-US" dirty="0" smtClean="0">
                <a:latin typeface="MAC C Times" pitchFamily="18" charset="0"/>
              </a:rPr>
              <a:t>;</a:t>
            </a:r>
          </a:p>
          <a:p>
            <a:pPr>
              <a:defRPr/>
            </a:pPr>
            <a:r>
              <a:rPr lang="en-US" dirty="0" err="1" smtClean="0">
                <a:latin typeface="MAC C Times" pitchFamily="18" charset="0"/>
              </a:rPr>
              <a:t>opasni</a:t>
            </a:r>
            <a:r>
              <a:rPr lang="en-US" dirty="0" smtClean="0">
                <a:latin typeface="MAC C Times" pitchFamily="18" charset="0"/>
              </a:rPr>
              <a:t> </a:t>
            </a:r>
            <a:r>
              <a:rPr lang="en-US" dirty="0" err="1" smtClean="0">
                <a:latin typeface="MAC C Times" pitchFamily="18" charset="0"/>
              </a:rPr>
              <a:t>materii</a:t>
            </a:r>
            <a:r>
              <a:rPr lang="en-US" dirty="0" smtClean="0">
                <a:latin typeface="MAC C Times" pitchFamily="18" charset="0"/>
              </a:rPr>
              <a:t>.</a:t>
            </a:r>
            <a:endParaRPr lang="en-US" dirty="0">
              <a:latin typeface="MAC C 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870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711</Words>
  <Application>Microsoft Office PowerPoint</Application>
  <PresentationFormat>A4 Paper (210x297 mm)</PresentationFormat>
  <Paragraphs>103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Narrow</vt:lpstr>
      <vt:lpstr>Calibri</vt:lpstr>
      <vt:lpstr>Calibri Light</vt:lpstr>
      <vt:lpstr>MAC C 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2014-12-11T08:59:38Z</dcterms:created>
  <dcterms:modified xsi:type="dcterms:W3CDTF">2018-02-14T08:48:22Z</dcterms:modified>
</cp:coreProperties>
</file>