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72" r:id="rId2"/>
    <p:sldId id="281" r:id="rId3"/>
    <p:sldId id="278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3" r:id="rId12"/>
    <p:sldId id="292" r:id="rId13"/>
    <p:sldId id="291" r:id="rId14"/>
    <p:sldId id="290" r:id="rId15"/>
  </p:sldIdLst>
  <p:sldSz cx="9906000" cy="6858000" type="A4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529"/>
    <a:srgbClr val="E65069"/>
    <a:srgbClr val="A81830"/>
    <a:srgbClr val="249C91"/>
    <a:srgbClr val="EA7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98" y="96"/>
      </p:cViewPr>
      <p:guideLst>
        <p:guide orient="horz" pos="2818"/>
        <p:guide pos="6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0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2822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716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03200" y="275771"/>
            <a:ext cx="9642247" cy="6572048"/>
            <a:chOff x="203200" y="275771"/>
            <a:chExt cx="9642247" cy="6572048"/>
          </a:xfrm>
        </p:grpSpPr>
        <p:sp>
          <p:nvSpPr>
            <p:cNvPr id="5" name="Rectangle 4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35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880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015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4013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680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5295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988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956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6563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35FA-FDF4-42BE-A138-A7FEC0545D25}" type="datetimeFigureOut">
              <a:rPr lang="mk-MK" smtClean="0"/>
              <a:t>26.02.2018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B776-3580-4EB7-86A4-778863E0BC6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953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k.wikipedia.org/wiki/%D0%91%D0%B5%D0%BB_%D0%B4%D1%80%D0%BE%D0%B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12059" y="1397774"/>
            <a:ext cx="79592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</a:rPr>
              <a:t>Штетното дејство на чадот </a:t>
            </a:r>
            <a:endParaRPr lang="en-US" sz="4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од </a:t>
            </a:r>
            <a:r>
              <a:rPr lang="ru-RU" sz="4400" b="1" i="1" dirty="0">
                <a:solidFill>
                  <a:srgbClr val="0070C0"/>
                </a:solidFill>
              </a:rPr>
              <a:t>цигарите врз </a:t>
            </a:r>
            <a:endParaRPr lang="en-US" sz="4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респираторниот </a:t>
            </a:r>
            <a:r>
              <a:rPr lang="ru-RU" sz="4400" b="1" i="1" dirty="0">
                <a:solidFill>
                  <a:srgbClr val="0070C0"/>
                </a:solidFill>
              </a:rPr>
              <a:t>систем</a:t>
            </a:r>
            <a:endParaRPr lang="mk-MK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27" y="3634276"/>
            <a:ext cx="309703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561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Последици од пушењето - Болести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dirty="0"/>
              <a:t>Болести предизвикани од пушењето</a:t>
            </a:r>
            <a:r>
              <a:rPr lang="en-US" sz="2800" dirty="0"/>
              <a:t>:</a:t>
            </a:r>
            <a:endParaRPr lang="mk-MK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k-MK" sz="2400" dirty="0"/>
              <a:t>Рак на белите дробови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k-MK" sz="2400" dirty="0"/>
              <a:t>Ларингеален карцином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k-MK" sz="2400" dirty="0"/>
              <a:t>Орален рак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k-MK" sz="2400" dirty="0"/>
              <a:t>Паѓање на забите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k-MK" sz="2400" dirty="0"/>
              <a:t>Периферна васкуларна болест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k-MK" sz="2400" dirty="0"/>
              <a:t>Срцев удар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k-MK" sz="2400" dirty="0"/>
              <a:t>Мозочен удар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6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804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Последици од пушењето - Рак на белите дробови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Рак на бели дробови</a:t>
            </a:r>
            <a:r>
              <a:rPr lang="ru-RU" sz="2800" dirty="0"/>
              <a:t> е болест карактеризирана со неконтролиран клеточен раст во ткивото на белиот</a:t>
            </a:r>
            <a:r>
              <a:rPr lang="ru-RU" sz="2800" dirty="0">
                <a:hlinkClick r:id="rId2" tooltip="Бел дроб"/>
              </a:rPr>
              <a:t> </a:t>
            </a:r>
            <a:r>
              <a:rPr lang="ru-RU" sz="2800" dirty="0"/>
              <a:t>дроб. Ако се остави без лекување, овој раст може да се прошири надвор од белите дробови во други делови од телото, преку процес којшто се нарекува метастазирање.</a:t>
            </a:r>
          </a:p>
        </p:txBody>
      </p:sp>
      <p:pic>
        <p:nvPicPr>
          <p:cNvPr id="4" name="Picture 3" descr="LungCACX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620" y="3507537"/>
            <a:ext cx="4307097" cy="24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4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409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Последици од </a:t>
            </a:r>
            <a:r>
              <a:rPr lang="mk-MK" sz="2800" b="1" dirty="0" smtClean="0"/>
              <a:t>пушењето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dirty="0"/>
              <a:t>Белите дробови на пушач и непушач</a:t>
            </a:r>
          </a:p>
        </p:txBody>
      </p:sp>
      <p:pic>
        <p:nvPicPr>
          <p:cNvPr id="4" name="Picture 3" descr="index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368" y="2002497"/>
            <a:ext cx="59769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9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675" y="544265"/>
            <a:ext cx="5143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Совети за здрави бели дробови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Да не се </a:t>
            </a:r>
            <a:r>
              <a:rPr lang="mk-MK" sz="2800" dirty="0" smtClean="0"/>
              <a:t>консумираат цигари</a:t>
            </a:r>
            <a:endParaRPr lang="mk-M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Редовно вежбање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Здрава исхрана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Посадете дрвја околу вашата околина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Ограничете ја својата изложеност во места со загаден воздух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Одружувајте </a:t>
            </a:r>
            <a:r>
              <a:rPr lang="mk-MK" sz="2800" dirty="0" smtClean="0"/>
              <a:t>лична хигиена</a:t>
            </a:r>
            <a:endParaRPr lang="mk-MK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39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u="sng" dirty="0">
                <a:solidFill>
                  <a:srgbClr val="FF0000"/>
                </a:solidFill>
              </a:rPr>
              <a:t>Заклучок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mk-MK" sz="4000" b="1" dirty="0"/>
              <a:t>КОЈ ПОЧНАЛ, ТРЕБА ДА ПРЕСТАНЕТЕ СО ПУШЕЊЕТО!!!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mk-MK" sz="4000" b="1" dirty="0"/>
              <a:t>КОЈ ВООПШТО НЕ ПРОБАЛ, ПОДОБРО Е ДА НЕ ПОЧНУВА СО ПУШЕЊЕ !!!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08" y="3983223"/>
            <a:ext cx="4083290" cy="21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7574" y="909598"/>
            <a:ext cx="451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/>
              <a:t>Вовед – Што е тоа пушење?</a:t>
            </a:r>
            <a:endParaRPr lang="mk-MK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574" y="1523718"/>
            <a:ext cx="548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Пушење</a:t>
            </a:r>
            <a:r>
              <a:rPr lang="ru-RU" dirty="0"/>
              <a:t> </a:t>
            </a:r>
            <a:r>
              <a:rPr lang="en-US" dirty="0"/>
              <a:t>-</a:t>
            </a:r>
            <a:r>
              <a:rPr lang="ru-RU" dirty="0"/>
              <a:t> вдишување на чадот од растение што гори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особено тутун од цигара, пура или луле.</a:t>
            </a:r>
          </a:p>
        </p:txBody>
      </p:sp>
      <p:pic>
        <p:nvPicPr>
          <p:cNvPr id="7" name="Picture 3" descr="pusenje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896" y="2501661"/>
            <a:ext cx="7567133" cy="323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2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579334"/>
            <a:ext cx="2088232" cy="4812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dirty="0" smtClean="0">
                <a:solidFill>
                  <a:schemeClr val="tx1"/>
                </a:solidFill>
              </a:rPr>
              <a:t>цигара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0072" y="3717032"/>
            <a:ext cx="2704728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600" dirty="0" smtClean="0">
                <a:solidFill>
                  <a:schemeClr val="tx1"/>
                </a:solidFill>
              </a:rPr>
              <a:t>луле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81564"/>
            <a:ext cx="7742218" cy="44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704" y="596024"/>
            <a:ext cx="5126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3200" b="1" dirty="0"/>
              <a:t>Што претставува цигарата ?</a:t>
            </a:r>
            <a:endParaRPr lang="en-US" sz="3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Цигарата</a:t>
            </a:r>
            <a:r>
              <a:rPr lang="ru-RU" smtClean="0"/>
              <a:t> претставува мала ролна од тенка хартија, во која во форма на цилиндaр, има завиткано прецизно исечени ливчиња тутун.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88" y="3194328"/>
            <a:ext cx="309703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427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Што содржи една цигара?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dirty="0"/>
              <a:t>Цигарите содржат повеќе од 4.000 хемикалии, вклучувајќи  и 43 познати предизвикувачи на рак (канцерогени) соединенија, 400 токсини и 200 активни супстанци. Во една цигара има</a:t>
            </a:r>
            <a:r>
              <a:rPr lang="en-US" sz="2800" dirty="0"/>
              <a:t>:</a:t>
            </a:r>
            <a:r>
              <a:rPr lang="mk-MK" sz="2800" dirty="0"/>
              <a:t> никотин (инсектицид), катран (кој се користи за да се прават патишта), јаглерод моноксид (отровен безбоен гас), амонијак (хемикалија за чистење тоалети,отров), арсен (отров), честички(мали парченца од саѓи и други супстанци) и др.</a:t>
            </a:r>
          </a:p>
        </p:txBody>
      </p:sp>
    </p:spTree>
    <p:extLst>
      <p:ext uri="{BB962C8B-B14F-4D97-AF65-F5344CB8AC3E}">
        <p14:creationId xmlns:p14="http://schemas.microsoft.com/office/powerpoint/2010/main" val="17978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5709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Што содржи една цигара - Никотин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Никотинот е алкалоид кој може да се најде во некои растенија во семејството Solanaceae, особено во тутунот. Содржи од околу 0,6 до 3% од вкупната сува тежина од сушениот индустриски тутун.</a:t>
            </a:r>
          </a:p>
          <a:p>
            <a:r>
              <a:rPr lang="ru-RU" sz="2400" dirty="0"/>
              <a:t>Никотинот, активната состојка на тутунот, се вдишува во белите дробови, каде што повеќето од истиот останува. Остатокот преминува во крвотокот, достигнувајќи до мозокот за околу 10 секунди и се проширува низ органите за околу 20 секунд</a:t>
            </a:r>
          </a:p>
          <a:p>
            <a:r>
              <a:rPr lang="ru-RU" sz="2400" dirty="0"/>
              <a:t>Но проблемот е тоа што создава зависност кај тој што го консумира.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74" y="4134275"/>
            <a:ext cx="345673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5709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Што содржи една цигара - Никотин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dirty="0"/>
              <a:t>Никотинот предизвикува ослободување на гликозата од црниот дроб и епинефрин (адреналин) од срцевината на надбубрежните жлезди, и така тој предизвикува стимулација за излачување на епинефрин. Исто така тој предизвикува стеснување на крвните садови.Може да го намали апетитот и пушачите да изгубат многу од својата телесна тежина.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18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5468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Што содржи една цигара - Катран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dirty="0"/>
              <a:t>Катранот е леплива црна течност </a:t>
            </a:r>
            <a:r>
              <a:rPr lang="mk-MK" sz="2800" dirty="0" smtClean="0"/>
              <a:t>направен</a:t>
            </a:r>
            <a:r>
              <a:rPr lang="en-US" sz="2800" dirty="0" smtClean="0"/>
              <a:t>a</a:t>
            </a:r>
            <a:r>
              <a:rPr lang="mk-MK" sz="2800" dirty="0" smtClean="0"/>
              <a:t> </a:t>
            </a:r>
            <a:r>
              <a:rPr lang="mk-MK" sz="2800" dirty="0"/>
              <a:t>од густо масло. </a:t>
            </a:r>
            <a:r>
              <a:rPr lang="mk-MK" sz="2800" dirty="0" smtClean="0"/>
              <a:t>То</a:t>
            </a:r>
            <a:r>
              <a:rPr lang="en-US" sz="2800" dirty="0" smtClean="0"/>
              <a:t>j</a:t>
            </a:r>
            <a:r>
              <a:rPr lang="mk-MK" sz="2800" dirty="0" smtClean="0"/>
              <a:t> </a:t>
            </a:r>
            <a:r>
              <a:rPr lang="mk-MK" sz="2800" dirty="0"/>
              <a:t>е природна материја.Исто така т</a:t>
            </a:r>
            <a:r>
              <a:rPr lang="en-US" sz="2800" dirty="0" err="1"/>
              <a:t>oj</a:t>
            </a:r>
            <a:r>
              <a:rPr lang="mk-MK" sz="2800" dirty="0"/>
              <a:t> предизвикува </a:t>
            </a:r>
            <a:r>
              <a:rPr lang="mk-MK" sz="2800" dirty="0" smtClean="0"/>
              <a:t>канцер</a:t>
            </a:r>
            <a:r>
              <a:rPr lang="en-US" sz="2800" dirty="0" smtClean="0"/>
              <a:t>,a</a:t>
            </a:r>
            <a:r>
              <a:rPr lang="mk-MK" sz="2800" dirty="0" smtClean="0"/>
              <a:t> </a:t>
            </a:r>
            <a:r>
              <a:rPr lang="mk-MK" sz="2800" dirty="0"/>
              <a:t>се користи за правење асфалт.</a:t>
            </a:r>
            <a:endParaRPr lang="en-US" sz="2800" dirty="0"/>
          </a:p>
          <a:p>
            <a:r>
              <a:rPr lang="mk-MK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09" y="2571902"/>
            <a:ext cx="4176122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784" y="518386"/>
            <a:ext cx="3763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/>
              <a:t>Причини за пушењето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4907" y="1152450"/>
            <a:ext cx="8773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dirty="0"/>
              <a:t>Пушачите велат дека пушењето ги смирува</a:t>
            </a:r>
          </a:p>
          <a:p>
            <a:r>
              <a:rPr lang="mk-MK" sz="2800" dirty="0"/>
              <a:t>Исто така велат дека им ја подобрува концентрацијата</a:t>
            </a:r>
          </a:p>
          <a:p>
            <a:r>
              <a:rPr lang="mk-MK" sz="2800" dirty="0"/>
              <a:t>Дека им го подобровува расположението</a:t>
            </a:r>
          </a:p>
          <a:p>
            <a:r>
              <a:rPr lang="mk-MK" sz="2800" dirty="0"/>
              <a:t>Мислат дека е кул (</a:t>
            </a:r>
            <a:r>
              <a:rPr lang="mk-MK" sz="2800" b="1" dirty="0"/>
              <a:t>а не е !</a:t>
            </a:r>
            <a:r>
              <a:rPr lang="mk-MK" sz="2800" dirty="0"/>
              <a:t>)</a:t>
            </a:r>
          </a:p>
          <a:p>
            <a:r>
              <a:rPr lang="mk-MK" sz="2800" dirty="0"/>
              <a:t>Зависноста од никотин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35" y="3228834"/>
            <a:ext cx="367620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491</Words>
  <Application>Microsoft Office PowerPoint</Application>
  <PresentationFormat>A4 Paper (210x297 mm)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2014-12-11T08:59:38Z</dcterms:created>
  <dcterms:modified xsi:type="dcterms:W3CDTF">2018-02-26T14:19:17Z</dcterms:modified>
</cp:coreProperties>
</file>