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5" r:id="rId1"/>
  </p:sldMasterIdLst>
  <p:sldIdLst>
    <p:sldId id="278" r:id="rId2"/>
    <p:sldId id="272" r:id="rId3"/>
    <p:sldId id="281" r:id="rId4"/>
    <p:sldId id="282" r:id="rId5"/>
    <p:sldId id="285" r:id="rId6"/>
    <p:sldId id="296" r:id="rId7"/>
    <p:sldId id="297" r:id="rId8"/>
    <p:sldId id="298" r:id="rId9"/>
    <p:sldId id="299" r:id="rId10"/>
    <p:sldId id="300" r:id="rId11"/>
    <p:sldId id="292" r:id="rId12"/>
    <p:sldId id="301" r:id="rId13"/>
    <p:sldId id="302" r:id="rId14"/>
    <p:sldId id="295" r:id="rId15"/>
  </p:sldIdLst>
  <p:sldSz cx="9906000" cy="6858000" type="A4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0" userDrawn="1">
          <p15:clr>
            <a:srgbClr val="A4A3A4"/>
          </p15:clr>
        </p15:guide>
        <p15:guide id="2" pos="6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5DB"/>
    <a:srgbClr val="8F1529"/>
    <a:srgbClr val="E65069"/>
    <a:srgbClr val="A81830"/>
    <a:srgbClr val="249C91"/>
    <a:srgbClr val="EA7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 snapToGrid="0" showGuides="1">
      <p:cViewPr>
        <p:scale>
          <a:sx n="66" d="100"/>
          <a:sy n="66" d="100"/>
        </p:scale>
        <p:origin x="456" y="162"/>
      </p:cViewPr>
      <p:guideLst>
        <p:guide orient="horz" pos="2840"/>
        <p:guide pos="6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 userDrawn="1"/>
        </p:nvGrpSpPr>
        <p:grpSpPr>
          <a:xfrm>
            <a:off x="203200" y="275771"/>
            <a:ext cx="9642247" cy="6572048"/>
            <a:chOff x="203200" y="275771"/>
            <a:chExt cx="9642247" cy="6572048"/>
          </a:xfrm>
        </p:grpSpPr>
        <p:sp>
          <p:nvSpPr>
            <p:cNvPr id="5" name="Rectangle 4"/>
            <p:cNvSpPr/>
            <p:nvPr userDrawn="1"/>
          </p:nvSpPr>
          <p:spPr>
            <a:xfrm>
              <a:off x="203200" y="275771"/>
              <a:ext cx="9492343" cy="6357258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7254645" y="6274504"/>
              <a:ext cx="2590802" cy="5733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15198" y="6387705"/>
              <a:ext cx="2469696" cy="4557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7359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35FA-FDF4-42BE-A138-A7FEC0545D25}" type="datetimeFigureOut">
              <a:rPr lang="mk-MK" smtClean="0"/>
              <a:pPr/>
              <a:t>25.10.2015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0626" y="1371601"/>
            <a:ext cx="76543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k-MK" sz="4400" b="1" dirty="0" smtClean="0">
                <a:solidFill>
                  <a:srgbClr val="C00000"/>
                </a:solidFill>
                <a:latin typeface="Arial Narrow" pitchFamily="34" charset="0"/>
              </a:rPr>
              <a:t>ОПРЕДЕЛУВАЊЕ МЕСТОПОЛОЖБА ВО ТАБЕЛА СО ОБЕЛЕЖАНИ РЕДОВИ И </a:t>
            </a:r>
            <a:r>
              <a:rPr lang="mk-MK" sz="4400" b="1" dirty="0" smtClean="0">
                <a:solidFill>
                  <a:srgbClr val="C00000"/>
                </a:solidFill>
                <a:latin typeface="Arial Narrow" pitchFamily="34" charset="0"/>
              </a:rPr>
              <a:t>КОЛОНИ</a:t>
            </a:r>
          </a:p>
          <a:p>
            <a:pPr algn="ctr"/>
            <a:endParaRPr lang="mk-MK" sz="44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ctr"/>
            <a:r>
              <a:rPr lang="mk-MK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ПОЛОЖБА НА КВАДРАТНА МРЕЖА</a:t>
            </a:r>
            <a:endParaRPr lang="en-US" sz="4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41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2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441038"/>
              </p:ext>
            </p:extLst>
          </p:nvPr>
        </p:nvGraphicFramePr>
        <p:xfrm>
          <a:off x="4562609" y="765175"/>
          <a:ext cx="4701908" cy="4145280"/>
        </p:xfrm>
        <a:graphic>
          <a:graphicData uri="http://schemas.openxmlformats.org/drawingml/2006/table">
            <a:tbl>
              <a:tblPr/>
              <a:tblGrid>
                <a:gridCol w="521096"/>
                <a:gridCol w="521097"/>
                <a:gridCol w="507338"/>
                <a:gridCol w="543454"/>
                <a:gridCol w="521097"/>
                <a:gridCol w="521096"/>
                <a:gridCol w="521097"/>
                <a:gridCol w="521096"/>
                <a:gridCol w="524537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 Box 1176"/>
          <p:cNvSpPr txBox="1">
            <a:spLocks noChangeArrowheads="1"/>
          </p:cNvSpPr>
          <p:nvPr/>
        </p:nvSpPr>
        <p:spPr bwMode="auto">
          <a:xfrm>
            <a:off x="4875611" y="48688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4" name="Text Box 1177"/>
          <p:cNvSpPr txBox="1">
            <a:spLocks noChangeArrowheads="1"/>
          </p:cNvSpPr>
          <p:nvPr/>
        </p:nvSpPr>
        <p:spPr bwMode="auto">
          <a:xfrm>
            <a:off x="4562609" y="4581525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5" name="Text Box 1178"/>
          <p:cNvSpPr txBox="1">
            <a:spLocks noChangeArrowheads="1"/>
          </p:cNvSpPr>
          <p:nvPr/>
        </p:nvSpPr>
        <p:spPr bwMode="auto">
          <a:xfrm>
            <a:off x="4562609" y="3068639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6" name="Text Box 1179"/>
          <p:cNvSpPr txBox="1">
            <a:spLocks noChangeArrowheads="1"/>
          </p:cNvSpPr>
          <p:nvPr/>
        </p:nvSpPr>
        <p:spPr bwMode="auto">
          <a:xfrm>
            <a:off x="4562609" y="35734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7" name="Text Box 1180"/>
          <p:cNvSpPr txBox="1">
            <a:spLocks noChangeArrowheads="1"/>
          </p:cNvSpPr>
          <p:nvPr/>
        </p:nvSpPr>
        <p:spPr bwMode="auto">
          <a:xfrm>
            <a:off x="4562609" y="4076700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8" name="Text Box 1183"/>
          <p:cNvSpPr txBox="1">
            <a:spLocks noChangeArrowheads="1"/>
          </p:cNvSpPr>
          <p:nvPr/>
        </p:nvSpPr>
        <p:spPr bwMode="auto">
          <a:xfrm>
            <a:off x="4562609" y="2565400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9" name="Text Box 1184"/>
          <p:cNvSpPr txBox="1">
            <a:spLocks noChangeArrowheads="1"/>
          </p:cNvSpPr>
          <p:nvPr/>
        </p:nvSpPr>
        <p:spPr bwMode="auto">
          <a:xfrm>
            <a:off x="4562609" y="1989139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10" name="Text Box 1185"/>
          <p:cNvSpPr txBox="1">
            <a:spLocks noChangeArrowheads="1"/>
          </p:cNvSpPr>
          <p:nvPr/>
        </p:nvSpPr>
        <p:spPr bwMode="auto">
          <a:xfrm>
            <a:off x="5343394" y="48688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11" name="Text Box 1186"/>
          <p:cNvSpPr txBox="1">
            <a:spLocks noChangeArrowheads="1"/>
          </p:cNvSpPr>
          <p:nvPr/>
        </p:nvSpPr>
        <p:spPr bwMode="auto">
          <a:xfrm>
            <a:off x="4562609" y="476250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12" name="Text Box 1187"/>
          <p:cNvSpPr txBox="1">
            <a:spLocks noChangeArrowheads="1"/>
          </p:cNvSpPr>
          <p:nvPr/>
        </p:nvSpPr>
        <p:spPr bwMode="auto">
          <a:xfrm>
            <a:off x="4562609" y="981075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13" name="Text Box 1188"/>
          <p:cNvSpPr txBox="1">
            <a:spLocks noChangeArrowheads="1"/>
          </p:cNvSpPr>
          <p:nvPr/>
        </p:nvSpPr>
        <p:spPr bwMode="auto">
          <a:xfrm>
            <a:off x="4562609" y="148431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14" name="Text Box 1189"/>
          <p:cNvSpPr txBox="1">
            <a:spLocks noChangeArrowheads="1"/>
          </p:cNvSpPr>
          <p:nvPr/>
        </p:nvSpPr>
        <p:spPr bwMode="auto">
          <a:xfrm>
            <a:off x="6980636" y="48688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15" name="Text Box 1190"/>
          <p:cNvSpPr txBox="1">
            <a:spLocks noChangeArrowheads="1"/>
          </p:cNvSpPr>
          <p:nvPr/>
        </p:nvSpPr>
        <p:spPr bwMode="auto">
          <a:xfrm>
            <a:off x="7506791" y="4868864"/>
            <a:ext cx="545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16" name="Text Box 1191"/>
          <p:cNvSpPr txBox="1">
            <a:spLocks noChangeArrowheads="1"/>
          </p:cNvSpPr>
          <p:nvPr/>
        </p:nvSpPr>
        <p:spPr bwMode="auto">
          <a:xfrm>
            <a:off x="8024768" y="4868863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17" name="Text Box 1192"/>
          <p:cNvSpPr txBox="1">
            <a:spLocks noChangeArrowheads="1"/>
          </p:cNvSpPr>
          <p:nvPr/>
        </p:nvSpPr>
        <p:spPr bwMode="auto">
          <a:xfrm>
            <a:off x="8530978" y="48688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18" name="Text Box 1193"/>
          <p:cNvSpPr txBox="1">
            <a:spLocks noChangeArrowheads="1"/>
          </p:cNvSpPr>
          <p:nvPr/>
        </p:nvSpPr>
        <p:spPr bwMode="auto">
          <a:xfrm>
            <a:off x="9009990" y="48688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19" name="Text Box 1194"/>
          <p:cNvSpPr txBox="1">
            <a:spLocks noChangeArrowheads="1"/>
          </p:cNvSpPr>
          <p:nvPr/>
        </p:nvSpPr>
        <p:spPr bwMode="auto">
          <a:xfrm>
            <a:off x="5888566" y="4868864"/>
            <a:ext cx="545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20" name="Text Box 1195"/>
          <p:cNvSpPr txBox="1">
            <a:spLocks noChangeArrowheads="1"/>
          </p:cNvSpPr>
          <p:nvPr/>
        </p:nvSpPr>
        <p:spPr bwMode="auto">
          <a:xfrm>
            <a:off x="6435460" y="4868864"/>
            <a:ext cx="545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21" name="Text Box 1197"/>
          <p:cNvSpPr txBox="1">
            <a:spLocks noChangeArrowheads="1"/>
          </p:cNvSpPr>
          <p:nvPr/>
        </p:nvSpPr>
        <p:spPr bwMode="auto">
          <a:xfrm>
            <a:off x="428229" y="404814"/>
            <a:ext cx="3843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mk-MK" sz="2400" dirty="0">
                <a:latin typeface="Arial Narrow" panose="020B0606020202030204" pitchFamily="34" charset="0"/>
              </a:rPr>
              <a:t>Кој може да покаже </a:t>
            </a:r>
            <a:r>
              <a:rPr lang="mk-MK" sz="2400" dirty="0" smtClean="0">
                <a:latin typeface="Arial Narrow" panose="020B0606020202030204" pitchFamily="34" charset="0"/>
              </a:rPr>
              <a:t>КАДЕ Е....</a:t>
            </a:r>
            <a:endParaRPr lang="en-GB" sz="2400" dirty="0">
              <a:latin typeface="Arial Narrow" panose="020B0606020202030204" pitchFamily="34" charset="0"/>
            </a:endParaRPr>
          </a:p>
        </p:txBody>
      </p:sp>
      <p:sp>
        <p:nvSpPr>
          <p:cNvPr id="22" name="Text Box 1198"/>
          <p:cNvSpPr txBox="1">
            <a:spLocks noChangeArrowheads="1"/>
          </p:cNvSpPr>
          <p:nvPr/>
        </p:nvSpPr>
        <p:spPr bwMode="auto">
          <a:xfrm>
            <a:off x="1209015" y="1268414"/>
            <a:ext cx="148246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(7,3)</a:t>
            </a:r>
          </a:p>
        </p:txBody>
      </p:sp>
      <p:sp>
        <p:nvSpPr>
          <p:cNvPr id="23" name="Text Box 1199"/>
          <p:cNvSpPr txBox="1">
            <a:spLocks noChangeArrowheads="1"/>
          </p:cNvSpPr>
          <p:nvPr/>
        </p:nvSpPr>
        <p:spPr bwMode="auto">
          <a:xfrm>
            <a:off x="6424590" y="981075"/>
            <a:ext cx="701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24" name="Text Box 1200"/>
          <p:cNvSpPr txBox="1">
            <a:spLocks noChangeArrowheads="1"/>
          </p:cNvSpPr>
          <p:nvPr/>
        </p:nvSpPr>
        <p:spPr bwMode="auto">
          <a:xfrm>
            <a:off x="1209015" y="1844675"/>
            <a:ext cx="148246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>
                <a:latin typeface="Arial Narrow" panose="020B0606020202030204" pitchFamily="34" charset="0"/>
              </a:rPr>
              <a:t>(3,7)</a:t>
            </a:r>
          </a:p>
        </p:txBody>
      </p:sp>
      <p:sp>
        <p:nvSpPr>
          <p:cNvPr id="25" name="Text Box 1201"/>
          <p:cNvSpPr txBox="1">
            <a:spLocks noChangeArrowheads="1"/>
          </p:cNvSpPr>
          <p:nvPr/>
        </p:nvSpPr>
        <p:spPr bwMode="auto">
          <a:xfrm>
            <a:off x="1209015" y="2420939"/>
            <a:ext cx="148246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(2,1)</a:t>
            </a:r>
          </a:p>
        </p:txBody>
      </p:sp>
      <p:sp>
        <p:nvSpPr>
          <p:cNvPr id="26" name="Text Box 1202"/>
          <p:cNvSpPr txBox="1">
            <a:spLocks noChangeArrowheads="1"/>
          </p:cNvSpPr>
          <p:nvPr/>
        </p:nvSpPr>
        <p:spPr bwMode="auto">
          <a:xfrm>
            <a:off x="1209015" y="2997200"/>
            <a:ext cx="148246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(1,2)</a:t>
            </a:r>
          </a:p>
        </p:txBody>
      </p:sp>
      <p:sp>
        <p:nvSpPr>
          <p:cNvPr id="27" name="Text Box 1203"/>
          <p:cNvSpPr txBox="1">
            <a:spLocks noChangeArrowheads="1"/>
          </p:cNvSpPr>
          <p:nvPr/>
        </p:nvSpPr>
        <p:spPr bwMode="auto">
          <a:xfrm>
            <a:off x="1209015" y="3573464"/>
            <a:ext cx="148246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(4,3)</a:t>
            </a:r>
          </a:p>
        </p:txBody>
      </p:sp>
      <p:sp>
        <p:nvSpPr>
          <p:cNvPr id="28" name="Text Box 1205"/>
          <p:cNvSpPr txBox="1">
            <a:spLocks noChangeArrowheads="1"/>
          </p:cNvSpPr>
          <p:nvPr/>
        </p:nvSpPr>
        <p:spPr bwMode="auto">
          <a:xfrm>
            <a:off x="8504039" y="3068639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29" name="Text Box 1206"/>
          <p:cNvSpPr txBox="1">
            <a:spLocks noChangeArrowheads="1"/>
          </p:cNvSpPr>
          <p:nvPr/>
        </p:nvSpPr>
        <p:spPr bwMode="auto">
          <a:xfrm>
            <a:off x="5879417" y="4076700"/>
            <a:ext cx="701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30" name="Text Box 1207"/>
          <p:cNvSpPr txBox="1">
            <a:spLocks noChangeArrowheads="1"/>
          </p:cNvSpPr>
          <p:nvPr/>
        </p:nvSpPr>
        <p:spPr bwMode="auto">
          <a:xfrm>
            <a:off x="5384337" y="3573464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31" name="Text Box 1208"/>
          <p:cNvSpPr txBox="1">
            <a:spLocks noChangeArrowheads="1"/>
          </p:cNvSpPr>
          <p:nvPr/>
        </p:nvSpPr>
        <p:spPr bwMode="auto">
          <a:xfrm>
            <a:off x="6944188" y="3068639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32" name="Text Box 1209"/>
          <p:cNvSpPr txBox="1">
            <a:spLocks noChangeArrowheads="1"/>
          </p:cNvSpPr>
          <p:nvPr/>
        </p:nvSpPr>
        <p:spPr bwMode="auto">
          <a:xfrm>
            <a:off x="6424590" y="2565400"/>
            <a:ext cx="701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33" name="Text Box 1210"/>
          <p:cNvSpPr txBox="1">
            <a:spLocks noChangeArrowheads="1"/>
          </p:cNvSpPr>
          <p:nvPr/>
        </p:nvSpPr>
        <p:spPr bwMode="auto">
          <a:xfrm>
            <a:off x="1209015" y="4149725"/>
            <a:ext cx="148246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(3,4)</a:t>
            </a:r>
          </a:p>
        </p:txBody>
      </p:sp>
    </p:spTree>
    <p:extLst>
      <p:ext uri="{BB962C8B-B14F-4D97-AF65-F5344CB8AC3E}">
        <p14:creationId xmlns:p14="http://schemas.microsoft.com/office/powerpoint/2010/main" val="97640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627312" y="620713"/>
            <a:ext cx="5233798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mk-MK" sz="2000" b="1" u="sng" dirty="0">
                <a:latin typeface="Arial Narrow" panose="020B0606020202030204" pitchFamily="34" charset="0"/>
              </a:rPr>
              <a:t>ЗАДАЧА</a:t>
            </a:r>
            <a:endParaRPr lang="en-GB" sz="2000" b="1" u="sng" dirty="0">
              <a:latin typeface="Arial Narrow" panose="020B0606020202030204" pitchFamily="34" charset="0"/>
            </a:endParaRPr>
          </a:p>
          <a:p>
            <a:pPr algn="ctr">
              <a:spcBef>
                <a:spcPct val="50000"/>
              </a:spcBef>
            </a:pPr>
            <a:endParaRPr lang="en-GB" sz="2000" dirty="0">
              <a:latin typeface="Arial Narrow" panose="020B060602020203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mk-MK" sz="2000" dirty="0">
                <a:latin typeface="Arial Narrow" panose="020B0606020202030204" pitchFamily="34" charset="0"/>
              </a:rPr>
              <a:t>Цртај на листот со квадратчиња </a:t>
            </a:r>
            <a:r>
              <a:rPr lang="mk-MK" sz="2000" dirty="0" smtClean="0">
                <a:latin typeface="Arial Narrow" panose="020B0606020202030204" pitchFamily="34" charset="0"/>
              </a:rPr>
              <a:t>9 · </a:t>
            </a:r>
            <a:r>
              <a:rPr lang="mk-MK" sz="2000" dirty="0" smtClean="0">
                <a:latin typeface="Arial Narrow" panose="020B0606020202030204" pitchFamily="34" charset="0"/>
              </a:rPr>
              <a:t>9</a:t>
            </a:r>
            <a:r>
              <a:rPr lang="en-GB" sz="2000" dirty="0" smtClean="0">
                <a:latin typeface="Arial Narrow" panose="020B0606020202030204" pitchFamily="34" charset="0"/>
              </a:rPr>
              <a:t>.</a:t>
            </a:r>
            <a:endParaRPr lang="en-GB" sz="2000" dirty="0">
              <a:latin typeface="Arial Narrow" panose="020B0606020202030204" pitchFamily="34" charset="0"/>
            </a:endParaRPr>
          </a:p>
          <a:p>
            <a:pPr algn="ctr">
              <a:spcBef>
                <a:spcPct val="50000"/>
              </a:spcBef>
            </a:pPr>
            <a:endParaRPr lang="en-GB" sz="2000" dirty="0">
              <a:latin typeface="Arial Narrow" panose="020B060602020203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mk-MK" sz="2000" dirty="0">
                <a:latin typeface="Arial Narrow" panose="020B0606020202030204" pitchFamily="34" charset="0"/>
              </a:rPr>
              <a:t>Пронајди и обележи ги следниве координати на листот</a:t>
            </a:r>
            <a:r>
              <a:rPr lang="en-GB" sz="2000" dirty="0">
                <a:latin typeface="Arial Narrow" panose="020B0606020202030204" pitchFamily="34" charset="0"/>
              </a:rPr>
              <a:t>: </a:t>
            </a:r>
            <a:endParaRPr lang="mk-MK" sz="2000" dirty="0">
              <a:latin typeface="Arial Narrow" panose="020B060602020203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GB" sz="2000" dirty="0">
                <a:latin typeface="Arial Narrow" panose="020B0606020202030204" pitchFamily="34" charset="0"/>
              </a:rPr>
              <a:t>(0,5), (2,3), (4,1), (5,0). </a:t>
            </a:r>
          </a:p>
          <a:p>
            <a:pPr algn="ctr">
              <a:spcBef>
                <a:spcPct val="50000"/>
              </a:spcBef>
            </a:pPr>
            <a:endParaRPr lang="en-GB" sz="2000" dirty="0">
              <a:latin typeface="Arial Narrow" panose="020B060602020203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mk-MK" sz="2000" dirty="0">
                <a:latin typeface="Arial Narrow" panose="020B0606020202030204" pitchFamily="34" charset="0"/>
              </a:rPr>
              <a:t>Поврзи ги точките со линијар.</a:t>
            </a:r>
            <a:endParaRPr lang="en-GB" sz="2000" dirty="0">
              <a:latin typeface="Arial Narrow" panose="020B0606020202030204" pitchFamily="34" charset="0"/>
            </a:endParaRPr>
          </a:p>
          <a:p>
            <a:pPr algn="ctr">
              <a:spcBef>
                <a:spcPct val="50000"/>
              </a:spcBef>
            </a:pPr>
            <a:endParaRPr lang="en-GB" sz="2000" dirty="0">
              <a:latin typeface="Arial Narrow" panose="020B060602020203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mk-MK" sz="2000" dirty="0">
                <a:latin typeface="Arial Narrow" panose="020B0606020202030204" pitchFamily="34" charset="0"/>
              </a:rPr>
              <a:t>Како се нарекува линијата која ја добивте</a:t>
            </a:r>
            <a:r>
              <a:rPr lang="en-GB" sz="2000" dirty="0">
                <a:latin typeface="Arial Narrow" panose="020B060602020203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0122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96389"/>
              </p:ext>
            </p:extLst>
          </p:nvPr>
        </p:nvGraphicFramePr>
        <p:xfrm>
          <a:off x="4796500" y="981075"/>
          <a:ext cx="4701908" cy="4145280"/>
        </p:xfrm>
        <a:graphic>
          <a:graphicData uri="http://schemas.openxmlformats.org/drawingml/2006/table">
            <a:tbl>
              <a:tblPr/>
              <a:tblGrid>
                <a:gridCol w="521096"/>
                <a:gridCol w="521097"/>
                <a:gridCol w="507338"/>
                <a:gridCol w="543454"/>
                <a:gridCol w="521097"/>
                <a:gridCol w="521096"/>
                <a:gridCol w="521097"/>
                <a:gridCol w="521096"/>
                <a:gridCol w="524537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 Box 107"/>
          <p:cNvSpPr txBox="1">
            <a:spLocks noChangeArrowheads="1"/>
          </p:cNvSpPr>
          <p:nvPr/>
        </p:nvSpPr>
        <p:spPr bwMode="auto">
          <a:xfrm>
            <a:off x="5109502" y="50847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4" name="Text Box 108"/>
          <p:cNvSpPr txBox="1">
            <a:spLocks noChangeArrowheads="1"/>
          </p:cNvSpPr>
          <p:nvPr/>
        </p:nvSpPr>
        <p:spPr bwMode="auto">
          <a:xfrm>
            <a:off x="4796500" y="4797425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5" name="Text Box 109"/>
          <p:cNvSpPr txBox="1">
            <a:spLocks noChangeArrowheads="1"/>
          </p:cNvSpPr>
          <p:nvPr/>
        </p:nvSpPr>
        <p:spPr bwMode="auto">
          <a:xfrm>
            <a:off x="4796500" y="3284539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6" name="Text Box 110"/>
          <p:cNvSpPr txBox="1">
            <a:spLocks noChangeArrowheads="1"/>
          </p:cNvSpPr>
          <p:nvPr/>
        </p:nvSpPr>
        <p:spPr bwMode="auto">
          <a:xfrm>
            <a:off x="4796500" y="37893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7" name="Text Box 111"/>
          <p:cNvSpPr txBox="1">
            <a:spLocks noChangeArrowheads="1"/>
          </p:cNvSpPr>
          <p:nvPr/>
        </p:nvSpPr>
        <p:spPr bwMode="auto">
          <a:xfrm>
            <a:off x="4796500" y="4292600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8" name="Text Box 112"/>
          <p:cNvSpPr txBox="1">
            <a:spLocks noChangeArrowheads="1"/>
          </p:cNvSpPr>
          <p:nvPr/>
        </p:nvSpPr>
        <p:spPr bwMode="auto">
          <a:xfrm>
            <a:off x="4796500" y="2781300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9" name="Text Box 113"/>
          <p:cNvSpPr txBox="1">
            <a:spLocks noChangeArrowheads="1"/>
          </p:cNvSpPr>
          <p:nvPr/>
        </p:nvSpPr>
        <p:spPr bwMode="auto">
          <a:xfrm>
            <a:off x="4796500" y="2205039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10" name="Text Box 114"/>
          <p:cNvSpPr txBox="1">
            <a:spLocks noChangeArrowheads="1"/>
          </p:cNvSpPr>
          <p:nvPr/>
        </p:nvSpPr>
        <p:spPr bwMode="auto">
          <a:xfrm>
            <a:off x="5577286" y="50847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11" name="Text Box 115"/>
          <p:cNvSpPr txBox="1">
            <a:spLocks noChangeArrowheads="1"/>
          </p:cNvSpPr>
          <p:nvPr/>
        </p:nvSpPr>
        <p:spPr bwMode="auto">
          <a:xfrm>
            <a:off x="4796500" y="692150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12" name="Text Box 116"/>
          <p:cNvSpPr txBox="1">
            <a:spLocks noChangeArrowheads="1"/>
          </p:cNvSpPr>
          <p:nvPr/>
        </p:nvSpPr>
        <p:spPr bwMode="auto">
          <a:xfrm>
            <a:off x="4796500" y="1196975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13" name="Text Box 117"/>
          <p:cNvSpPr txBox="1">
            <a:spLocks noChangeArrowheads="1"/>
          </p:cNvSpPr>
          <p:nvPr/>
        </p:nvSpPr>
        <p:spPr bwMode="auto">
          <a:xfrm>
            <a:off x="4796500" y="1700213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14" name="Text Box 118"/>
          <p:cNvSpPr txBox="1">
            <a:spLocks noChangeArrowheads="1"/>
          </p:cNvSpPr>
          <p:nvPr/>
        </p:nvSpPr>
        <p:spPr bwMode="auto">
          <a:xfrm>
            <a:off x="7214527" y="50847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15" name="Text Box 119"/>
          <p:cNvSpPr txBox="1">
            <a:spLocks noChangeArrowheads="1"/>
          </p:cNvSpPr>
          <p:nvPr/>
        </p:nvSpPr>
        <p:spPr bwMode="auto">
          <a:xfrm>
            <a:off x="7684029" y="5084764"/>
            <a:ext cx="545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16" name="Text Box 120"/>
          <p:cNvSpPr txBox="1">
            <a:spLocks noChangeArrowheads="1"/>
          </p:cNvSpPr>
          <p:nvPr/>
        </p:nvSpPr>
        <p:spPr bwMode="auto">
          <a:xfrm>
            <a:off x="8229204" y="50847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17" name="Text Box 121"/>
          <p:cNvSpPr txBox="1">
            <a:spLocks noChangeArrowheads="1"/>
          </p:cNvSpPr>
          <p:nvPr/>
        </p:nvSpPr>
        <p:spPr bwMode="auto">
          <a:xfrm>
            <a:off x="8696988" y="50847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18" name="Text Box 122"/>
          <p:cNvSpPr txBox="1">
            <a:spLocks noChangeArrowheads="1"/>
          </p:cNvSpPr>
          <p:nvPr/>
        </p:nvSpPr>
        <p:spPr bwMode="auto">
          <a:xfrm>
            <a:off x="9243882" y="50847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19" name="Text Box 123"/>
          <p:cNvSpPr txBox="1">
            <a:spLocks noChangeArrowheads="1"/>
          </p:cNvSpPr>
          <p:nvPr/>
        </p:nvSpPr>
        <p:spPr bwMode="auto">
          <a:xfrm>
            <a:off x="6122458" y="5084764"/>
            <a:ext cx="545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20" name="Text Box 124"/>
          <p:cNvSpPr txBox="1">
            <a:spLocks noChangeArrowheads="1"/>
          </p:cNvSpPr>
          <p:nvPr/>
        </p:nvSpPr>
        <p:spPr bwMode="auto">
          <a:xfrm>
            <a:off x="6669352" y="5084764"/>
            <a:ext cx="545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21" name="Text Box 125"/>
          <p:cNvSpPr txBox="1">
            <a:spLocks noChangeArrowheads="1"/>
          </p:cNvSpPr>
          <p:nvPr/>
        </p:nvSpPr>
        <p:spPr bwMode="auto">
          <a:xfrm>
            <a:off x="662120" y="692151"/>
            <a:ext cx="1092067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>
                <a:latin typeface="Arial Narrow" panose="020B0606020202030204" pitchFamily="34" charset="0"/>
              </a:rPr>
              <a:t>(0,5)</a:t>
            </a:r>
          </a:p>
          <a:p>
            <a:pPr>
              <a:spcBef>
                <a:spcPct val="50000"/>
              </a:spcBef>
            </a:pPr>
            <a:r>
              <a:rPr lang="en-GB" sz="2400" dirty="0">
                <a:latin typeface="Arial Narrow" panose="020B0606020202030204" pitchFamily="34" charset="0"/>
              </a:rPr>
              <a:t>(2,3)</a:t>
            </a:r>
          </a:p>
          <a:p>
            <a:pPr>
              <a:spcBef>
                <a:spcPct val="50000"/>
              </a:spcBef>
            </a:pPr>
            <a:r>
              <a:rPr lang="en-GB" sz="2400" dirty="0">
                <a:latin typeface="Arial Narrow" panose="020B0606020202030204" pitchFamily="34" charset="0"/>
              </a:rPr>
              <a:t>(4,1)</a:t>
            </a:r>
          </a:p>
          <a:p>
            <a:pPr>
              <a:spcBef>
                <a:spcPct val="50000"/>
              </a:spcBef>
            </a:pPr>
            <a:r>
              <a:rPr lang="en-GB" sz="2400" dirty="0">
                <a:latin typeface="Arial Narrow" panose="020B0606020202030204" pitchFamily="34" charset="0"/>
              </a:rPr>
              <a:t>(5,0)</a:t>
            </a:r>
          </a:p>
        </p:txBody>
      </p:sp>
      <p:sp>
        <p:nvSpPr>
          <p:cNvPr id="22" name="Text Box 126"/>
          <p:cNvSpPr txBox="1">
            <a:spLocks noChangeArrowheads="1"/>
          </p:cNvSpPr>
          <p:nvPr/>
        </p:nvSpPr>
        <p:spPr bwMode="auto">
          <a:xfrm>
            <a:off x="5102451" y="2236793"/>
            <a:ext cx="701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23" name="Text Box 127"/>
          <p:cNvSpPr txBox="1">
            <a:spLocks noChangeArrowheads="1"/>
          </p:cNvSpPr>
          <p:nvPr/>
        </p:nvSpPr>
        <p:spPr bwMode="auto">
          <a:xfrm>
            <a:off x="6136047" y="3274761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24" name="Text Box 128"/>
          <p:cNvSpPr txBox="1">
            <a:spLocks noChangeArrowheads="1"/>
          </p:cNvSpPr>
          <p:nvPr/>
        </p:nvSpPr>
        <p:spPr bwMode="auto">
          <a:xfrm>
            <a:off x="7205672" y="4304348"/>
            <a:ext cx="701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25" name="Text Box 129"/>
          <p:cNvSpPr txBox="1">
            <a:spLocks noChangeArrowheads="1"/>
          </p:cNvSpPr>
          <p:nvPr/>
        </p:nvSpPr>
        <p:spPr bwMode="auto">
          <a:xfrm>
            <a:off x="7735103" y="4819969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26" name="Line 131"/>
          <p:cNvSpPr>
            <a:spLocks noChangeShapeType="1"/>
          </p:cNvSpPr>
          <p:nvPr/>
        </p:nvSpPr>
        <p:spPr bwMode="auto">
          <a:xfrm>
            <a:off x="5300664" y="2527305"/>
            <a:ext cx="2637894" cy="2599049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29" name="Text Box 134"/>
          <p:cNvSpPr txBox="1">
            <a:spLocks noChangeArrowheads="1"/>
          </p:cNvSpPr>
          <p:nvPr/>
        </p:nvSpPr>
        <p:spPr bwMode="auto">
          <a:xfrm>
            <a:off x="6685096" y="3788728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30" name="Text Box 135"/>
          <p:cNvSpPr txBox="1">
            <a:spLocks noChangeArrowheads="1"/>
          </p:cNvSpPr>
          <p:nvPr/>
        </p:nvSpPr>
        <p:spPr bwMode="auto">
          <a:xfrm>
            <a:off x="5631884" y="2760035"/>
            <a:ext cx="701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31" name="Text Box 136"/>
          <p:cNvSpPr txBox="1">
            <a:spLocks noChangeArrowheads="1"/>
          </p:cNvSpPr>
          <p:nvPr/>
        </p:nvSpPr>
        <p:spPr bwMode="auto">
          <a:xfrm>
            <a:off x="662121" y="4730750"/>
            <a:ext cx="7040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b="1">
                <a:latin typeface="Arial Narrow" panose="020B0606020202030204" pitchFamily="34" charset="0"/>
              </a:rPr>
              <a:t>(3,2)</a:t>
            </a:r>
          </a:p>
        </p:txBody>
      </p:sp>
      <p:sp>
        <p:nvSpPr>
          <p:cNvPr id="32" name="Text Box 138"/>
          <p:cNvSpPr txBox="1">
            <a:spLocks noChangeArrowheads="1"/>
          </p:cNvSpPr>
          <p:nvPr/>
        </p:nvSpPr>
        <p:spPr bwMode="auto">
          <a:xfrm>
            <a:off x="662120" y="5300663"/>
            <a:ext cx="132595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Arial Narrow" panose="020B0606020202030204" pitchFamily="34" charset="0"/>
              </a:rPr>
              <a:t>(1,4)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1231" y="3077172"/>
            <a:ext cx="32736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2400" dirty="0" smtClean="0">
                <a:latin typeface="Arial Narrow" panose="020B0606020202030204" pitchFamily="34" charset="0"/>
              </a:rPr>
              <a:t>Ова е </a:t>
            </a:r>
            <a:r>
              <a:rPr lang="mk-MK" sz="2400" u="sng" dirty="0" smtClean="0">
                <a:latin typeface="Arial Narrow" panose="020B0606020202030204" pitchFamily="34" charset="0"/>
              </a:rPr>
              <a:t>дијагонална</a:t>
            </a:r>
            <a:r>
              <a:rPr lang="mk-MK" sz="2400" dirty="0" smtClean="0">
                <a:latin typeface="Arial Narrow" panose="020B0606020202030204" pitchFamily="34" charset="0"/>
              </a:rPr>
              <a:t> линија.</a:t>
            </a:r>
            <a:endParaRPr lang="mk-MK" sz="2400" dirty="0">
              <a:latin typeface="Arial Narrow" panose="020B0606020202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116114" y="3725863"/>
            <a:ext cx="4677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mk-MK" sz="2400" dirty="0">
                <a:latin typeface="Arial Narrow" panose="020B0606020202030204" pitchFamily="34" charset="0"/>
              </a:rPr>
              <a:t>Кои други точки лежат на дијагоналната линија? </a:t>
            </a:r>
            <a:endParaRPr lang="en-GB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53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1" grpId="0"/>
      <p:bldP spid="32" grpId="0"/>
      <p:bldP spid="33" grpId="0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862986"/>
              </p:ext>
            </p:extLst>
          </p:nvPr>
        </p:nvGraphicFramePr>
        <p:xfrm>
          <a:off x="975123" y="1196975"/>
          <a:ext cx="4701908" cy="4145280"/>
        </p:xfrm>
        <a:graphic>
          <a:graphicData uri="http://schemas.openxmlformats.org/drawingml/2006/table">
            <a:tbl>
              <a:tblPr/>
              <a:tblGrid>
                <a:gridCol w="521096"/>
                <a:gridCol w="521097"/>
                <a:gridCol w="507338"/>
                <a:gridCol w="543454"/>
                <a:gridCol w="521097"/>
                <a:gridCol w="521096"/>
                <a:gridCol w="521097"/>
                <a:gridCol w="521096"/>
                <a:gridCol w="524537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 Box 108"/>
          <p:cNvSpPr txBox="1">
            <a:spLocks noChangeArrowheads="1"/>
          </p:cNvSpPr>
          <p:nvPr/>
        </p:nvSpPr>
        <p:spPr bwMode="auto">
          <a:xfrm>
            <a:off x="1288125" y="53006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4" name="Text Box 109"/>
          <p:cNvSpPr txBox="1">
            <a:spLocks noChangeArrowheads="1"/>
          </p:cNvSpPr>
          <p:nvPr/>
        </p:nvSpPr>
        <p:spPr bwMode="auto">
          <a:xfrm>
            <a:off x="975123" y="5013325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5" name="Text Box 110"/>
          <p:cNvSpPr txBox="1">
            <a:spLocks noChangeArrowheads="1"/>
          </p:cNvSpPr>
          <p:nvPr/>
        </p:nvSpPr>
        <p:spPr bwMode="auto">
          <a:xfrm>
            <a:off x="975123" y="3500439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6" name="Text Box 111"/>
          <p:cNvSpPr txBox="1">
            <a:spLocks noChangeArrowheads="1"/>
          </p:cNvSpPr>
          <p:nvPr/>
        </p:nvSpPr>
        <p:spPr bwMode="auto">
          <a:xfrm>
            <a:off x="975123" y="40052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7" name="Text Box 112"/>
          <p:cNvSpPr txBox="1">
            <a:spLocks noChangeArrowheads="1"/>
          </p:cNvSpPr>
          <p:nvPr/>
        </p:nvSpPr>
        <p:spPr bwMode="auto">
          <a:xfrm>
            <a:off x="975123" y="4508500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8" name="Text Box 113"/>
          <p:cNvSpPr txBox="1">
            <a:spLocks noChangeArrowheads="1"/>
          </p:cNvSpPr>
          <p:nvPr/>
        </p:nvSpPr>
        <p:spPr bwMode="auto">
          <a:xfrm>
            <a:off x="975123" y="2997200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9" name="Text Box 114"/>
          <p:cNvSpPr txBox="1">
            <a:spLocks noChangeArrowheads="1"/>
          </p:cNvSpPr>
          <p:nvPr/>
        </p:nvSpPr>
        <p:spPr bwMode="auto">
          <a:xfrm>
            <a:off x="975123" y="2420939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10" name="Text Box 115"/>
          <p:cNvSpPr txBox="1">
            <a:spLocks noChangeArrowheads="1"/>
          </p:cNvSpPr>
          <p:nvPr/>
        </p:nvSpPr>
        <p:spPr bwMode="auto">
          <a:xfrm>
            <a:off x="1755909" y="53006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11" name="Text Box 116"/>
          <p:cNvSpPr txBox="1">
            <a:spLocks noChangeArrowheads="1"/>
          </p:cNvSpPr>
          <p:nvPr/>
        </p:nvSpPr>
        <p:spPr bwMode="auto">
          <a:xfrm>
            <a:off x="975123" y="908050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12" name="Text Box 117"/>
          <p:cNvSpPr txBox="1">
            <a:spLocks noChangeArrowheads="1"/>
          </p:cNvSpPr>
          <p:nvPr/>
        </p:nvSpPr>
        <p:spPr bwMode="auto">
          <a:xfrm>
            <a:off x="975123" y="1412875"/>
            <a:ext cx="54517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13" name="Text Box 118"/>
          <p:cNvSpPr txBox="1">
            <a:spLocks noChangeArrowheads="1"/>
          </p:cNvSpPr>
          <p:nvPr/>
        </p:nvSpPr>
        <p:spPr bwMode="auto">
          <a:xfrm>
            <a:off x="975123" y="191611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14" name="Text Box 119"/>
          <p:cNvSpPr txBox="1">
            <a:spLocks noChangeArrowheads="1"/>
          </p:cNvSpPr>
          <p:nvPr/>
        </p:nvSpPr>
        <p:spPr bwMode="auto">
          <a:xfrm>
            <a:off x="3393150" y="53006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15" name="Text Box 120"/>
          <p:cNvSpPr txBox="1">
            <a:spLocks noChangeArrowheads="1"/>
          </p:cNvSpPr>
          <p:nvPr/>
        </p:nvSpPr>
        <p:spPr bwMode="auto">
          <a:xfrm>
            <a:off x="3862652" y="5300664"/>
            <a:ext cx="545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16" name="Text Box 121"/>
          <p:cNvSpPr txBox="1">
            <a:spLocks noChangeArrowheads="1"/>
          </p:cNvSpPr>
          <p:nvPr/>
        </p:nvSpPr>
        <p:spPr bwMode="auto">
          <a:xfrm>
            <a:off x="4407827" y="53006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17" name="Text Box 122"/>
          <p:cNvSpPr txBox="1">
            <a:spLocks noChangeArrowheads="1"/>
          </p:cNvSpPr>
          <p:nvPr/>
        </p:nvSpPr>
        <p:spPr bwMode="auto">
          <a:xfrm>
            <a:off x="4875611" y="53006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18" name="Text Box 123"/>
          <p:cNvSpPr txBox="1">
            <a:spLocks noChangeArrowheads="1"/>
          </p:cNvSpPr>
          <p:nvPr/>
        </p:nvSpPr>
        <p:spPr bwMode="auto">
          <a:xfrm>
            <a:off x="5422504" y="5300664"/>
            <a:ext cx="54517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19" name="Text Box 124"/>
          <p:cNvSpPr txBox="1">
            <a:spLocks noChangeArrowheads="1"/>
          </p:cNvSpPr>
          <p:nvPr/>
        </p:nvSpPr>
        <p:spPr bwMode="auto">
          <a:xfrm>
            <a:off x="2301081" y="5300664"/>
            <a:ext cx="545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20" name="Text Box 125"/>
          <p:cNvSpPr txBox="1">
            <a:spLocks noChangeArrowheads="1"/>
          </p:cNvSpPr>
          <p:nvPr/>
        </p:nvSpPr>
        <p:spPr bwMode="auto">
          <a:xfrm>
            <a:off x="2847975" y="5300664"/>
            <a:ext cx="545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21" name="Text Box 247"/>
          <p:cNvSpPr txBox="1">
            <a:spLocks noChangeArrowheads="1"/>
          </p:cNvSpPr>
          <p:nvPr/>
        </p:nvSpPr>
        <p:spPr bwMode="auto">
          <a:xfrm>
            <a:off x="2319996" y="2979737"/>
            <a:ext cx="701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solidFill>
                  <a:srgbClr val="C00000"/>
                </a:solidFill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22" name="Text Box 248"/>
          <p:cNvSpPr txBox="1">
            <a:spLocks noChangeArrowheads="1"/>
          </p:cNvSpPr>
          <p:nvPr/>
        </p:nvSpPr>
        <p:spPr bwMode="auto">
          <a:xfrm>
            <a:off x="4953000" y="3486152"/>
            <a:ext cx="70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solidFill>
                  <a:srgbClr val="C00000"/>
                </a:solidFill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23" name="Text Box 249"/>
          <p:cNvSpPr txBox="1">
            <a:spLocks noChangeArrowheads="1"/>
          </p:cNvSpPr>
          <p:nvPr/>
        </p:nvSpPr>
        <p:spPr bwMode="auto">
          <a:xfrm>
            <a:off x="3908162" y="1413382"/>
            <a:ext cx="701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dirty="0">
                <a:solidFill>
                  <a:srgbClr val="C00000"/>
                </a:solidFill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24" name="Text Box 250"/>
          <p:cNvSpPr txBox="1">
            <a:spLocks noChangeArrowheads="1"/>
          </p:cNvSpPr>
          <p:nvPr/>
        </p:nvSpPr>
        <p:spPr bwMode="auto">
          <a:xfrm>
            <a:off x="6201569" y="1022648"/>
            <a:ext cx="34327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mk-MK" sz="2400" dirty="0">
                <a:latin typeface="Arial Narrow" panose="020B0606020202030204" pitchFamily="34" charset="0"/>
              </a:rPr>
              <a:t>Кои се овие координати</a:t>
            </a:r>
            <a:r>
              <a:rPr lang="en-GB" sz="2400" dirty="0">
                <a:latin typeface="Arial Narrow" panose="020B0606020202030204" pitchFamily="34" charset="0"/>
              </a:rPr>
              <a:t>?</a:t>
            </a:r>
          </a:p>
        </p:txBody>
      </p:sp>
      <p:sp>
        <p:nvSpPr>
          <p:cNvPr id="25" name="Text Box 251"/>
          <p:cNvSpPr txBox="1">
            <a:spLocks noChangeArrowheads="1"/>
          </p:cNvSpPr>
          <p:nvPr/>
        </p:nvSpPr>
        <p:spPr bwMode="auto">
          <a:xfrm>
            <a:off x="4133897" y="1423991"/>
            <a:ext cx="1248569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dirty="0">
                <a:solidFill>
                  <a:srgbClr val="C00000"/>
                </a:solidFill>
                <a:latin typeface="Arial Narrow" panose="020B0606020202030204" pitchFamily="34" charset="0"/>
              </a:rPr>
              <a:t>(5,7)</a:t>
            </a:r>
          </a:p>
        </p:txBody>
      </p:sp>
      <p:sp>
        <p:nvSpPr>
          <p:cNvPr id="26" name="Text Box 252"/>
          <p:cNvSpPr txBox="1">
            <a:spLocks noChangeArrowheads="1"/>
          </p:cNvSpPr>
          <p:nvPr/>
        </p:nvSpPr>
        <p:spPr bwMode="auto">
          <a:xfrm>
            <a:off x="2583126" y="2997199"/>
            <a:ext cx="124856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dirty="0">
                <a:solidFill>
                  <a:srgbClr val="C00000"/>
                </a:solidFill>
                <a:latin typeface="Arial Narrow" panose="020B0606020202030204" pitchFamily="34" charset="0"/>
              </a:rPr>
              <a:t>(2,4)</a:t>
            </a:r>
          </a:p>
        </p:txBody>
      </p:sp>
      <p:sp>
        <p:nvSpPr>
          <p:cNvPr id="27" name="Text Box 253"/>
          <p:cNvSpPr txBox="1">
            <a:spLocks noChangeArrowheads="1"/>
          </p:cNvSpPr>
          <p:nvPr/>
        </p:nvSpPr>
        <p:spPr bwMode="auto">
          <a:xfrm>
            <a:off x="5176548" y="3486152"/>
            <a:ext cx="1248569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dirty="0">
                <a:solidFill>
                  <a:srgbClr val="C00000"/>
                </a:solidFill>
                <a:latin typeface="Arial Narrow" panose="020B0606020202030204" pitchFamily="34" charset="0"/>
              </a:rPr>
              <a:t>(7,3)</a:t>
            </a:r>
          </a:p>
        </p:txBody>
      </p:sp>
      <p:sp>
        <p:nvSpPr>
          <p:cNvPr id="28" name="Text Box 254"/>
          <p:cNvSpPr txBox="1">
            <a:spLocks noChangeArrowheads="1"/>
          </p:cNvSpPr>
          <p:nvPr/>
        </p:nvSpPr>
        <p:spPr bwMode="auto">
          <a:xfrm>
            <a:off x="6278960" y="1916114"/>
            <a:ext cx="319881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mk-MK" sz="2400" dirty="0">
                <a:latin typeface="Arial Narrow" panose="020B0606020202030204" pitchFamily="34" charset="0"/>
              </a:rPr>
              <a:t>Која </a:t>
            </a:r>
            <a:r>
              <a:rPr lang="mk-MK" sz="2400" dirty="0" smtClean="0">
                <a:latin typeface="Arial Narrow" panose="020B0606020202030204" pitchFamily="34" charset="0"/>
              </a:rPr>
              <a:t>2Д-форма </a:t>
            </a:r>
            <a:r>
              <a:rPr lang="mk-MK" sz="2400" dirty="0">
                <a:latin typeface="Arial Narrow" panose="020B0606020202030204" pitchFamily="34" charset="0"/>
              </a:rPr>
              <a:t>ќе се добие ако координатите се поврзат? </a:t>
            </a:r>
            <a:endParaRPr lang="en-GB" sz="2400" dirty="0">
              <a:latin typeface="Arial Narrow" panose="020B0606020202030204" pitchFamily="34" charset="0"/>
            </a:endParaRPr>
          </a:p>
        </p:txBody>
      </p:sp>
      <p:sp>
        <p:nvSpPr>
          <p:cNvPr id="29" name="Line 255"/>
          <p:cNvSpPr>
            <a:spLocks noChangeShapeType="1"/>
          </p:cNvSpPr>
          <p:nvPr/>
        </p:nvSpPr>
        <p:spPr bwMode="auto">
          <a:xfrm>
            <a:off x="4118316" y="1721074"/>
            <a:ext cx="1049533" cy="20875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30" name="Line 256"/>
          <p:cNvSpPr>
            <a:spLocks noChangeShapeType="1"/>
          </p:cNvSpPr>
          <p:nvPr/>
        </p:nvSpPr>
        <p:spPr bwMode="auto">
          <a:xfrm flipH="1">
            <a:off x="2534970" y="1700211"/>
            <a:ext cx="1569687" cy="158432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31" name="Line 257"/>
          <p:cNvSpPr>
            <a:spLocks noChangeShapeType="1"/>
          </p:cNvSpPr>
          <p:nvPr/>
        </p:nvSpPr>
        <p:spPr bwMode="auto">
          <a:xfrm flipH="1" flipV="1">
            <a:off x="2534971" y="3284537"/>
            <a:ext cx="2619220" cy="49104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32" name="Text Box 258"/>
          <p:cNvSpPr txBox="1">
            <a:spLocks noChangeArrowheads="1"/>
          </p:cNvSpPr>
          <p:nvPr/>
        </p:nvSpPr>
        <p:spPr bwMode="auto">
          <a:xfrm>
            <a:off x="6591962" y="4797426"/>
            <a:ext cx="265191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mk-MK" sz="2800" b="1" u="sng">
                <a:latin typeface="Arial Narrow" panose="020B0606020202030204" pitchFamily="34" charset="0"/>
              </a:rPr>
              <a:t>Триаголник</a:t>
            </a:r>
            <a:r>
              <a:rPr lang="en-GB" sz="2800" b="1" u="sng">
                <a:latin typeface="Arial Narrow" panose="020B0606020202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745487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000"/>
                            </p:stCondLst>
                            <p:childTnLst>
                              <p:par>
                                <p:cTn id="9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5" grpId="1"/>
      <p:bldP spid="26" grpId="0"/>
      <p:bldP spid="26" grpId="1"/>
      <p:bldP spid="27" grpId="0"/>
      <p:bldP spid="27" grpId="1"/>
      <p:bldP spid="28" grpId="0"/>
      <p:bldP spid="29" grpId="0" animBg="1"/>
      <p:bldP spid="30" grpId="0" animBg="1"/>
      <p:bldP spid="31" grpId="0" animBg="1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0626" y="1371601"/>
            <a:ext cx="661946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k-MK" sz="4000" b="1" dirty="0" smtClean="0">
                <a:solidFill>
                  <a:srgbClr val="C00000"/>
                </a:solidFill>
                <a:latin typeface="Arial Narrow" pitchFamily="34" charset="0"/>
              </a:rPr>
              <a:t>ШТО НАУЧИ ДЕНЕС?</a:t>
            </a:r>
          </a:p>
          <a:p>
            <a:pPr algn="ctr"/>
            <a:r>
              <a:rPr lang="mk-MK" sz="4000" b="1" dirty="0" smtClean="0">
                <a:solidFill>
                  <a:srgbClr val="C00000"/>
                </a:solidFill>
                <a:latin typeface="Arial Narrow" pitchFamily="34" charset="0"/>
              </a:rPr>
              <a:t>КАКО СЕ ЧУВСТВУВАШЕ?</a:t>
            </a:r>
          </a:p>
          <a:p>
            <a:pPr algn="ctr"/>
            <a:r>
              <a:rPr lang="mk-MK" sz="4000" b="1" dirty="0" smtClean="0">
                <a:solidFill>
                  <a:srgbClr val="C00000"/>
                </a:solidFill>
                <a:latin typeface="Arial Narrow" pitchFamily="34" charset="0"/>
              </a:rPr>
              <a:t>ШТО ТИ БЕШЕ ТЕШКО ДА НАПРАВИШ?</a:t>
            </a:r>
          </a:p>
          <a:p>
            <a:pPr algn="ctr"/>
            <a:r>
              <a:rPr lang="mk-MK" sz="4000" b="1" dirty="0" smtClean="0">
                <a:solidFill>
                  <a:srgbClr val="C00000"/>
                </a:solidFill>
                <a:latin typeface="Arial Narrow" pitchFamily="34" charset="0"/>
              </a:rPr>
              <a:t>ПРОДОЛЖИ ДА РАБОТИШ!</a:t>
            </a:r>
          </a:p>
          <a:p>
            <a:pPr algn="ctr"/>
            <a:endParaRPr lang="mk-MK" sz="40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ctr"/>
            <a:r>
              <a:rPr lang="mk-MK" sz="4000" b="1" dirty="0" smtClean="0">
                <a:solidFill>
                  <a:srgbClr val="C00000"/>
                </a:solidFill>
                <a:latin typeface="Arial Narrow" pitchFamily="34" charset="0"/>
              </a:rPr>
              <a:t>СРЕЌНО!</a:t>
            </a:r>
            <a:endParaRPr lang="en-US" sz="40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41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956743" y="749668"/>
            <a:ext cx="34243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dirty="0" smtClean="0">
                <a:latin typeface="Arial Narrow" pitchFamily="34" charset="0"/>
              </a:rPr>
              <a:t>KO</a:t>
            </a:r>
            <a:r>
              <a:rPr lang="mk-MK" sz="4000" b="1" dirty="0" smtClean="0">
                <a:latin typeface="Arial Narrow" pitchFamily="34" charset="0"/>
              </a:rPr>
              <a:t>ОРДИНАТИ </a:t>
            </a:r>
            <a:endParaRPr lang="mk-MK" sz="40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7078" y="1699590"/>
            <a:ext cx="889552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indent="-536575">
              <a:buFont typeface="Wingdings" pitchFamily="2" charset="2"/>
              <a:buChar char="Ø"/>
              <a:tabLst>
                <a:tab pos="625475" algn="l"/>
              </a:tabLst>
            </a:pPr>
            <a:r>
              <a:rPr lang="mk-MK" sz="2800" dirty="0" smtClean="0">
                <a:latin typeface="Arial Narrow" pitchFamily="34" charset="0"/>
              </a:rPr>
              <a:t>Ч</a:t>
            </a:r>
            <a:r>
              <a:rPr lang="ru-RU" sz="2800" dirty="0" smtClean="0">
                <a:latin typeface="Arial Narrow" pitchFamily="34" charset="0"/>
              </a:rPr>
              <a:t>овекот </a:t>
            </a:r>
            <a:r>
              <a:rPr lang="ru-RU" sz="2800" dirty="0" smtClean="0">
                <a:latin typeface="Arial Narrow" pitchFamily="34" charset="0"/>
              </a:rPr>
              <a:t>од дамнешни </a:t>
            </a:r>
            <a:r>
              <a:rPr lang="ru-RU" sz="2800" dirty="0" smtClean="0">
                <a:latin typeface="Arial Narrow" pitchFamily="34" charset="0"/>
              </a:rPr>
              <a:t>времиња користи карти и мапи обележани со координати кои ја објаснуваат позицијата на некое место, локација или објект во светот.</a:t>
            </a:r>
            <a:endParaRPr lang="en-US" sz="2800" dirty="0" smtClean="0">
              <a:latin typeface="Arial Narrow" pitchFamily="34" charset="0"/>
            </a:endParaRPr>
          </a:p>
          <a:p>
            <a:pPr marL="536575" indent="-536575">
              <a:buFont typeface="Wingdings" pitchFamily="2" charset="2"/>
              <a:buChar char="Ø"/>
              <a:tabLst>
                <a:tab pos="625475" algn="l"/>
              </a:tabLst>
            </a:pPr>
            <a:r>
              <a:rPr lang="mk-MK" sz="2800" dirty="0" smtClean="0">
                <a:latin typeface="Arial Narrow" pitchFamily="34" charset="0"/>
              </a:rPr>
              <a:t>Координатите ја покажуваат секоја локација, местоположба на Земјата</a:t>
            </a:r>
            <a:r>
              <a:rPr lang="en-GB" sz="2800" dirty="0" smtClean="0">
                <a:latin typeface="Arial Narrow" pitchFamily="34" charset="0"/>
              </a:rPr>
              <a:t>.</a:t>
            </a:r>
          </a:p>
          <a:p>
            <a:pPr marL="536575" indent="-536575">
              <a:buFont typeface="Wingdings" pitchFamily="2" charset="2"/>
              <a:buChar char="Ø"/>
              <a:tabLst>
                <a:tab pos="625475" algn="l"/>
              </a:tabLst>
            </a:pPr>
            <a:r>
              <a:rPr lang="mk-MK" sz="2800" dirty="0" smtClean="0">
                <a:latin typeface="Arial Narrow" pitchFamily="34" charset="0"/>
              </a:rPr>
              <a:t>Координатите се користат во географските карти и кога обележуваме мапи</a:t>
            </a:r>
            <a:r>
              <a:rPr lang="en-GB" sz="2800" dirty="0" smtClean="0">
                <a:latin typeface="Arial Narrow" pitchFamily="34" charset="0"/>
              </a:rPr>
              <a:t>.</a:t>
            </a:r>
          </a:p>
          <a:p>
            <a:pPr marL="536575" indent="-536575">
              <a:buFont typeface="Wingdings" pitchFamily="2" charset="2"/>
              <a:buChar char="Ø"/>
              <a:tabLst>
                <a:tab pos="625475" algn="l"/>
              </a:tabLst>
            </a:pPr>
            <a:r>
              <a:rPr lang="mk-MK" sz="2800" dirty="0" smtClean="0">
                <a:latin typeface="Arial Narrow" pitchFamily="34" charset="0"/>
              </a:rPr>
              <a:t>Со координатите определуваме каде се наоѓа некој објект. </a:t>
            </a:r>
            <a:endParaRPr lang="en-GB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907574" y="909598"/>
            <a:ext cx="7507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ПРИМЕРИ НА КООРДИНАТИ НА КАРТА И </a:t>
            </a:r>
            <a: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НА </a:t>
            </a:r>
            <a: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МАПА</a:t>
            </a:r>
            <a:endParaRPr lang="mk-MK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7" name="Picture 9" descr="worldwide-utm-grid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9730" y="1933575"/>
            <a:ext cx="4110038" cy="4146550"/>
          </a:xfrm>
          <a:prstGeom prst="rect">
            <a:avLst/>
          </a:prstGeom>
          <a:noFill/>
        </p:spPr>
      </p:pic>
      <p:pic>
        <p:nvPicPr>
          <p:cNvPr id="8" name="Picture 11" descr="cross%2520ma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4799" y="2014745"/>
            <a:ext cx="4716462" cy="37576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123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828749" y="549274"/>
            <a:ext cx="4051366" cy="162739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k-MK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Координатите ги користеле и во дамнешно време.</a:t>
            </a:r>
            <a:r>
              <a:rPr kumimoji="0" lang="mk-MK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pic>
        <p:nvPicPr>
          <p:cNvPr id="4" name="Picture 9" descr="http://3.bp.blogspot.com/-nHB4y7sefo4/T98oS0nMvgI/AAAAAAAAABA/ZGBMa-TznRc/s320/coordinates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044" y="1892932"/>
            <a:ext cx="4767165" cy="3422722"/>
          </a:xfrm>
          <a:prstGeom prst="rect">
            <a:avLst/>
          </a:prstGeom>
          <a:noFill/>
        </p:spPr>
      </p:pic>
      <p:pic>
        <p:nvPicPr>
          <p:cNvPr id="3" name="Picture 11" descr="ma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0115" y="503237"/>
            <a:ext cx="4875609" cy="3286125"/>
          </a:xfrm>
          <a:prstGeom prst="rect">
            <a:avLst/>
          </a:prstGeom>
          <a:noFill/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4880115" y="3789362"/>
            <a:ext cx="4333460" cy="204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mk-MK" sz="2800" dirty="0">
                <a:solidFill>
                  <a:schemeClr val="tx2"/>
                </a:solidFill>
                <a:latin typeface="Arial Narrow" pitchFamily="34" charset="0"/>
              </a:rPr>
              <a:t>Координатите се користат </a:t>
            </a:r>
            <a:r>
              <a:rPr lang="mk-MK" sz="2800" dirty="0" smtClean="0">
                <a:solidFill>
                  <a:schemeClr val="tx2"/>
                </a:solidFill>
                <a:latin typeface="Arial Narrow" pitchFamily="34" charset="0"/>
              </a:rPr>
              <a:t>и во </a:t>
            </a:r>
            <a:r>
              <a:rPr lang="mk-MK" sz="2800" dirty="0">
                <a:solidFill>
                  <a:schemeClr val="tx2"/>
                </a:solidFill>
                <a:latin typeface="Arial Narrow" pitchFamily="34" charset="0"/>
              </a:rPr>
              <a:t>математиката</a:t>
            </a:r>
            <a:r>
              <a:rPr lang="mk-MK" sz="3600" dirty="0">
                <a:solidFill>
                  <a:schemeClr val="tx2"/>
                </a:solidFill>
                <a:latin typeface="Arial Narrow" pitchFamily="34" charset="0"/>
              </a:rPr>
              <a:t> </a:t>
            </a:r>
            <a:endParaRPr lang="en-GB" sz="3600" dirty="0">
              <a:solidFill>
                <a:schemeClr val="tx2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22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518"/>
          <p:cNvGraphicFramePr>
            <a:graphicFrameLocks noGrp="1"/>
          </p:cNvGraphicFramePr>
          <p:nvPr/>
        </p:nvGraphicFramePr>
        <p:xfrm>
          <a:off x="3080148" y="404813"/>
          <a:ext cx="6318514" cy="5208590"/>
        </p:xfrm>
        <a:graphic>
          <a:graphicData uri="http://schemas.openxmlformats.org/drawingml/2006/table">
            <a:tbl>
              <a:tblPr/>
              <a:tblGrid>
                <a:gridCol w="701675"/>
                <a:gridCol w="701675"/>
                <a:gridCol w="703394"/>
                <a:gridCol w="701675"/>
                <a:gridCol w="701675"/>
                <a:gridCol w="701675"/>
                <a:gridCol w="703395"/>
                <a:gridCol w="701675"/>
                <a:gridCol w="701675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52209" y="839144"/>
            <a:ext cx="800284" cy="3944228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mk-MK" sz="3600" b="1" dirty="0" smtClean="0">
                <a:ln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РЕДОВИ</a:t>
            </a:r>
            <a:endParaRPr lang="mk-MK" sz="3600" b="1" dirty="0">
              <a:ln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42664" y="5755806"/>
            <a:ext cx="55559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sz="3600" b="1" spc="3600" dirty="0" smtClean="0">
                <a:ln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КОЛОНИ</a:t>
            </a:r>
            <a:endParaRPr lang="mk-MK" sz="3600" b="1" spc="3600" dirty="0">
              <a:ln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31028" y="5607794"/>
            <a:ext cx="1068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sz="28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букви</a:t>
            </a:r>
            <a:endParaRPr lang="mk-MK" sz="28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85399" y="4783372"/>
            <a:ext cx="1255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sz="28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броеви</a:t>
            </a:r>
            <a:endParaRPr lang="mk-MK" sz="28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 Narrow" panose="020B060602020203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640994" y="4763069"/>
            <a:ext cx="534127" cy="24232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356024" y="5492242"/>
            <a:ext cx="534127" cy="24232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22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931562"/>
              </p:ext>
            </p:extLst>
          </p:nvPr>
        </p:nvGraphicFramePr>
        <p:xfrm>
          <a:off x="1964225" y="446476"/>
          <a:ext cx="6318514" cy="5208590"/>
        </p:xfrm>
        <a:graphic>
          <a:graphicData uri="http://schemas.openxmlformats.org/drawingml/2006/table">
            <a:tbl>
              <a:tblPr/>
              <a:tblGrid>
                <a:gridCol w="701675"/>
                <a:gridCol w="701675"/>
                <a:gridCol w="703395"/>
                <a:gridCol w="701675"/>
                <a:gridCol w="701675"/>
                <a:gridCol w="701675"/>
                <a:gridCol w="703394"/>
                <a:gridCol w="701675"/>
                <a:gridCol w="701675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AutoShape 127"/>
          <p:cNvSpPr>
            <a:spLocks noChangeArrowheads="1"/>
          </p:cNvSpPr>
          <p:nvPr/>
        </p:nvSpPr>
        <p:spPr bwMode="auto">
          <a:xfrm>
            <a:off x="2378472" y="5847221"/>
            <a:ext cx="6162013" cy="67468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AutoShape 129"/>
          <p:cNvSpPr>
            <a:spLocks noChangeArrowheads="1"/>
          </p:cNvSpPr>
          <p:nvPr/>
        </p:nvSpPr>
        <p:spPr bwMode="auto">
          <a:xfrm rot="16200000">
            <a:off x="-1323759" y="2671293"/>
            <a:ext cx="5079223" cy="629591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133" descr="MMAG00327_0000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72646" y="1599002"/>
            <a:ext cx="780785" cy="541337"/>
          </a:xfrm>
          <a:prstGeom prst="rect">
            <a:avLst/>
          </a:prstGeom>
          <a:noFill/>
        </p:spPr>
      </p:pic>
      <p:sp>
        <p:nvSpPr>
          <p:cNvPr id="6" name="Text Box 134"/>
          <p:cNvSpPr txBox="1">
            <a:spLocks noChangeArrowheads="1"/>
          </p:cNvSpPr>
          <p:nvPr/>
        </p:nvSpPr>
        <p:spPr bwMode="auto">
          <a:xfrm>
            <a:off x="8139917" y="1261269"/>
            <a:ext cx="174340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dirty="0">
                <a:latin typeface="Arial Narrow" panose="020B0606020202030204" pitchFamily="34" charset="0"/>
              </a:rPr>
              <a:t>   </a:t>
            </a:r>
            <a:r>
              <a:rPr lang="en-GB" sz="4000" b="1" dirty="0">
                <a:latin typeface="Arial Narrow" panose="020B0606020202030204" pitchFamily="34" charset="0"/>
              </a:rPr>
              <a:t>D6</a:t>
            </a:r>
          </a:p>
        </p:txBody>
      </p:sp>
      <p:pic>
        <p:nvPicPr>
          <p:cNvPr id="7" name="Picture 135" descr="j028277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9389" y="3326202"/>
            <a:ext cx="701675" cy="619125"/>
          </a:xfrm>
          <a:prstGeom prst="rect">
            <a:avLst/>
          </a:prstGeom>
          <a:noFill/>
        </p:spPr>
      </p:pic>
      <p:sp>
        <p:nvSpPr>
          <p:cNvPr id="8" name="Text Box 139"/>
          <p:cNvSpPr txBox="1">
            <a:spLocks noChangeArrowheads="1"/>
          </p:cNvSpPr>
          <p:nvPr/>
        </p:nvSpPr>
        <p:spPr bwMode="auto">
          <a:xfrm>
            <a:off x="8053628" y="2986089"/>
            <a:ext cx="178934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dirty="0">
                <a:latin typeface="Comic Sans MS" pitchFamily="66" charset="0"/>
              </a:rPr>
              <a:t>   </a:t>
            </a:r>
            <a:r>
              <a:rPr lang="en-GB" sz="4000" b="1" dirty="0">
                <a:latin typeface="Arial Narrow" panose="020B0606020202030204" pitchFamily="34" charset="0"/>
              </a:rPr>
              <a:t>G3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433370" y="1869669"/>
            <a:ext cx="2986483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7480535" y="3594489"/>
            <a:ext cx="91440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378472" y="5667074"/>
            <a:ext cx="226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dirty="0" smtClean="0">
                <a:solidFill>
                  <a:srgbClr val="C00000"/>
                </a:solidFill>
              </a:rPr>
              <a:t>Првин оди по подот</a:t>
            </a:r>
            <a:endParaRPr lang="mk-MK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34632" y="1882776"/>
            <a:ext cx="461665" cy="33295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mk-MK" dirty="0" smtClean="0">
                <a:solidFill>
                  <a:srgbClr val="C00000"/>
                </a:solidFill>
              </a:rPr>
              <a:t>Потоа качи се по скалите</a:t>
            </a:r>
            <a:endParaRPr lang="mk-MK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815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/>
      <p:bldP spid="8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730867"/>
              </p:ext>
            </p:extLst>
          </p:nvPr>
        </p:nvGraphicFramePr>
        <p:xfrm>
          <a:off x="1599407" y="1194507"/>
          <a:ext cx="6318514" cy="5208590"/>
        </p:xfrm>
        <a:graphic>
          <a:graphicData uri="http://schemas.openxmlformats.org/drawingml/2006/table">
            <a:tbl>
              <a:tblPr/>
              <a:tblGrid>
                <a:gridCol w="701675"/>
                <a:gridCol w="701675"/>
                <a:gridCol w="703395"/>
                <a:gridCol w="701675"/>
                <a:gridCol w="701675"/>
                <a:gridCol w="701675"/>
                <a:gridCol w="703394"/>
                <a:gridCol w="701675"/>
                <a:gridCol w="701675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9060" marR="9906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" name="Picture 125" descr="MMAG00408_0000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2851" y="1697746"/>
            <a:ext cx="605367" cy="649287"/>
          </a:xfrm>
          <a:prstGeom prst="rect">
            <a:avLst/>
          </a:prstGeom>
          <a:noFill/>
        </p:spPr>
      </p:pic>
      <p:pic>
        <p:nvPicPr>
          <p:cNvPr id="4" name="Picture 126" descr="j023635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80148" y="4147257"/>
            <a:ext cx="584729" cy="515938"/>
          </a:xfrm>
          <a:prstGeom prst="rect">
            <a:avLst/>
          </a:prstGeom>
          <a:noFill/>
        </p:spPr>
      </p:pic>
      <p:pic>
        <p:nvPicPr>
          <p:cNvPr id="5" name="Picture 127" descr="MMj02836660000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64284" y="5226757"/>
            <a:ext cx="491860" cy="615950"/>
          </a:xfrm>
          <a:prstGeom prst="rect">
            <a:avLst/>
          </a:prstGeom>
          <a:noFill/>
        </p:spPr>
      </p:pic>
      <p:pic>
        <p:nvPicPr>
          <p:cNvPr id="6" name="Picture 128" descr="MMAG00158_0000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60933" y="1123070"/>
            <a:ext cx="431667" cy="647700"/>
          </a:xfrm>
          <a:prstGeom prst="rect">
            <a:avLst/>
          </a:prstGeom>
          <a:noFill/>
        </p:spPr>
      </p:pic>
      <p:pic>
        <p:nvPicPr>
          <p:cNvPr id="7" name="Picture 129" descr="j023621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14527" y="3497971"/>
            <a:ext cx="670719" cy="542925"/>
          </a:xfrm>
          <a:prstGeom prst="rect">
            <a:avLst/>
          </a:prstGeom>
          <a:noFill/>
        </p:spPr>
      </p:pic>
      <p:sp>
        <p:nvSpPr>
          <p:cNvPr id="8" name="Text Box 130"/>
          <p:cNvSpPr txBox="1">
            <a:spLocks noChangeArrowheads="1"/>
          </p:cNvSpPr>
          <p:nvPr/>
        </p:nvSpPr>
        <p:spPr bwMode="auto">
          <a:xfrm>
            <a:off x="3627042" y="1770771"/>
            <a:ext cx="937286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latin typeface="Arial Narrow" panose="020B0606020202030204" pitchFamily="34" charset="0"/>
              </a:rPr>
              <a:t>C8</a:t>
            </a:r>
          </a:p>
        </p:txBody>
      </p:sp>
      <p:sp>
        <p:nvSpPr>
          <p:cNvPr id="9" name="Text Box 131"/>
          <p:cNvSpPr txBox="1">
            <a:spLocks noChangeArrowheads="1"/>
          </p:cNvSpPr>
          <p:nvPr/>
        </p:nvSpPr>
        <p:spPr bwMode="auto">
          <a:xfrm>
            <a:off x="6356350" y="2347033"/>
            <a:ext cx="9372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latin typeface="Arial Narrow" panose="020B0606020202030204" pitchFamily="34" charset="0"/>
              </a:rPr>
              <a:t>G7</a:t>
            </a:r>
          </a:p>
        </p:txBody>
      </p:sp>
      <p:sp>
        <p:nvSpPr>
          <p:cNvPr id="10" name="Text Box 132"/>
          <p:cNvSpPr txBox="1">
            <a:spLocks noChangeArrowheads="1"/>
          </p:cNvSpPr>
          <p:nvPr/>
        </p:nvSpPr>
        <p:spPr bwMode="auto">
          <a:xfrm>
            <a:off x="2925367" y="4650496"/>
            <a:ext cx="937286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latin typeface="Arial Narrow" panose="020B0606020202030204" pitchFamily="34" charset="0"/>
              </a:rPr>
              <a:t>B3</a:t>
            </a:r>
          </a:p>
        </p:txBody>
      </p:sp>
      <p:sp>
        <p:nvSpPr>
          <p:cNvPr id="11" name="Text Box 133"/>
          <p:cNvSpPr txBox="1">
            <a:spLocks noChangeArrowheads="1"/>
          </p:cNvSpPr>
          <p:nvPr/>
        </p:nvSpPr>
        <p:spPr bwMode="auto">
          <a:xfrm>
            <a:off x="7059746" y="4074233"/>
            <a:ext cx="101467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latin typeface="Arial Narrow" panose="020B0606020202030204" pitchFamily="34" charset="0"/>
              </a:rPr>
              <a:t>H4</a:t>
            </a:r>
          </a:p>
        </p:txBody>
      </p:sp>
      <p:sp>
        <p:nvSpPr>
          <p:cNvPr id="12" name="Text Box 134"/>
          <p:cNvSpPr txBox="1">
            <a:spLocks noChangeArrowheads="1"/>
          </p:cNvSpPr>
          <p:nvPr/>
        </p:nvSpPr>
        <p:spPr bwMode="auto">
          <a:xfrm>
            <a:off x="5733785" y="5155321"/>
            <a:ext cx="9372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latin typeface="Arial Narrow" panose="020B0606020202030204" pitchFamily="34" charset="0"/>
              </a:rPr>
              <a:t>E1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98748" y="264488"/>
            <a:ext cx="47243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k-MK" sz="3600" b="1" dirty="0" smtClean="0">
                <a:solidFill>
                  <a:srgbClr val="C00000"/>
                </a:solidFill>
                <a:latin typeface="Arial Narrow" pitchFamily="34" charset="0"/>
              </a:rPr>
              <a:t>Сега покажи што знаеш!</a:t>
            </a:r>
            <a:endParaRPr lang="mk-MK" dirty="0"/>
          </a:p>
        </p:txBody>
      </p:sp>
    </p:spTree>
    <p:extLst>
      <p:ext uri="{BB962C8B-B14F-4D97-AF65-F5344CB8AC3E}">
        <p14:creationId xmlns:p14="http://schemas.microsoft.com/office/powerpoint/2010/main" val="193411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53058"/>
              </p:ext>
            </p:extLst>
          </p:nvPr>
        </p:nvGraphicFramePr>
        <p:xfrm>
          <a:off x="4524619" y="666612"/>
          <a:ext cx="4791591" cy="4145280"/>
        </p:xfrm>
        <a:graphic>
          <a:graphicData uri="http://schemas.openxmlformats.org/drawingml/2006/table">
            <a:tbl>
              <a:tblPr/>
              <a:tblGrid>
                <a:gridCol w="531035"/>
                <a:gridCol w="531037"/>
                <a:gridCol w="517014"/>
                <a:gridCol w="553819"/>
                <a:gridCol w="531037"/>
                <a:gridCol w="531035"/>
                <a:gridCol w="531037"/>
                <a:gridCol w="531035"/>
                <a:gridCol w="534542"/>
              </a:tblGrid>
              <a:tr h="4958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8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8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8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8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8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8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8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 Box 469"/>
          <p:cNvSpPr txBox="1">
            <a:spLocks noChangeArrowheads="1"/>
          </p:cNvSpPr>
          <p:nvPr/>
        </p:nvSpPr>
        <p:spPr bwMode="auto">
          <a:xfrm>
            <a:off x="9012763" y="4835944"/>
            <a:ext cx="39039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b="1" dirty="0"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5" name="Text Box 471"/>
          <p:cNvSpPr txBox="1">
            <a:spLocks noChangeArrowheads="1"/>
          </p:cNvSpPr>
          <p:nvPr/>
        </p:nvSpPr>
        <p:spPr bwMode="auto">
          <a:xfrm>
            <a:off x="5425278" y="4835944"/>
            <a:ext cx="39039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6" name="Text Box 472"/>
          <p:cNvSpPr txBox="1">
            <a:spLocks noChangeArrowheads="1"/>
          </p:cNvSpPr>
          <p:nvPr/>
        </p:nvSpPr>
        <p:spPr bwMode="auto">
          <a:xfrm>
            <a:off x="4132506" y="4083705"/>
            <a:ext cx="39039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7" name="Text Box 473"/>
          <p:cNvSpPr txBox="1">
            <a:spLocks noChangeArrowheads="1"/>
          </p:cNvSpPr>
          <p:nvPr/>
        </p:nvSpPr>
        <p:spPr bwMode="auto">
          <a:xfrm>
            <a:off x="4132506" y="988080"/>
            <a:ext cx="39039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8" name="Text Box 474"/>
          <p:cNvSpPr txBox="1">
            <a:spLocks noChangeArrowheads="1"/>
          </p:cNvSpPr>
          <p:nvPr/>
        </p:nvSpPr>
        <p:spPr bwMode="auto">
          <a:xfrm>
            <a:off x="5970452" y="4835944"/>
            <a:ext cx="39039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9" name="Text Box 475"/>
          <p:cNvSpPr txBox="1">
            <a:spLocks noChangeArrowheads="1"/>
          </p:cNvSpPr>
          <p:nvPr/>
        </p:nvSpPr>
        <p:spPr bwMode="auto">
          <a:xfrm>
            <a:off x="6517346" y="4835944"/>
            <a:ext cx="39039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10" name="Text Box 476"/>
          <p:cNvSpPr txBox="1">
            <a:spLocks noChangeArrowheads="1"/>
          </p:cNvSpPr>
          <p:nvPr/>
        </p:nvSpPr>
        <p:spPr bwMode="auto">
          <a:xfrm>
            <a:off x="4132506" y="1491317"/>
            <a:ext cx="39039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11" name="Text Box 477"/>
          <p:cNvSpPr txBox="1">
            <a:spLocks noChangeArrowheads="1"/>
          </p:cNvSpPr>
          <p:nvPr/>
        </p:nvSpPr>
        <p:spPr bwMode="auto">
          <a:xfrm>
            <a:off x="4132506" y="1996142"/>
            <a:ext cx="39039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12" name="Text Box 478"/>
          <p:cNvSpPr txBox="1">
            <a:spLocks noChangeArrowheads="1"/>
          </p:cNvSpPr>
          <p:nvPr/>
        </p:nvSpPr>
        <p:spPr bwMode="auto">
          <a:xfrm>
            <a:off x="4132506" y="3075642"/>
            <a:ext cx="39039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13" name="Text Box 479"/>
          <p:cNvSpPr txBox="1">
            <a:spLocks noChangeArrowheads="1"/>
          </p:cNvSpPr>
          <p:nvPr/>
        </p:nvSpPr>
        <p:spPr bwMode="auto">
          <a:xfrm>
            <a:off x="4132506" y="2499380"/>
            <a:ext cx="39039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14" name="Text Box 480"/>
          <p:cNvSpPr txBox="1">
            <a:spLocks noChangeArrowheads="1"/>
          </p:cNvSpPr>
          <p:nvPr/>
        </p:nvSpPr>
        <p:spPr bwMode="auto">
          <a:xfrm>
            <a:off x="4132506" y="3580467"/>
            <a:ext cx="39039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16" name="Text Box 482"/>
          <p:cNvSpPr txBox="1">
            <a:spLocks noChangeArrowheads="1"/>
          </p:cNvSpPr>
          <p:nvPr/>
        </p:nvSpPr>
        <p:spPr bwMode="auto">
          <a:xfrm>
            <a:off x="8622371" y="4835944"/>
            <a:ext cx="39039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17" name="Text Box 483"/>
          <p:cNvSpPr txBox="1">
            <a:spLocks noChangeArrowheads="1"/>
          </p:cNvSpPr>
          <p:nvPr/>
        </p:nvSpPr>
        <p:spPr bwMode="auto">
          <a:xfrm>
            <a:off x="8088808" y="4835944"/>
            <a:ext cx="39039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18" name="Text Box 484"/>
          <p:cNvSpPr txBox="1">
            <a:spLocks noChangeArrowheads="1"/>
          </p:cNvSpPr>
          <p:nvPr/>
        </p:nvSpPr>
        <p:spPr bwMode="auto">
          <a:xfrm>
            <a:off x="7591092" y="4835944"/>
            <a:ext cx="39039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19" name="Text Box 485"/>
          <p:cNvSpPr txBox="1">
            <a:spLocks noChangeArrowheads="1"/>
          </p:cNvSpPr>
          <p:nvPr/>
        </p:nvSpPr>
        <p:spPr bwMode="auto">
          <a:xfrm>
            <a:off x="7053327" y="4835944"/>
            <a:ext cx="39039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20" name="Text Box 488"/>
          <p:cNvSpPr txBox="1">
            <a:spLocks noChangeArrowheads="1"/>
          </p:cNvSpPr>
          <p:nvPr/>
        </p:nvSpPr>
        <p:spPr bwMode="auto">
          <a:xfrm>
            <a:off x="4132506" y="483255"/>
            <a:ext cx="39039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21" name="Text Box 491"/>
          <p:cNvSpPr txBox="1">
            <a:spLocks noChangeArrowheads="1"/>
          </p:cNvSpPr>
          <p:nvPr/>
        </p:nvSpPr>
        <p:spPr bwMode="auto">
          <a:xfrm>
            <a:off x="6439095" y="3409880"/>
            <a:ext cx="5468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 dirty="0">
                <a:solidFill>
                  <a:srgbClr val="C00000"/>
                </a:solidFill>
                <a:latin typeface="Arial Narrow" panose="020B0606020202030204" pitchFamily="34" charset="0"/>
              </a:rPr>
              <a:t>X</a:t>
            </a:r>
          </a:p>
        </p:txBody>
      </p:sp>
      <p:sp>
        <p:nvSpPr>
          <p:cNvPr id="22" name="Text Box 492"/>
          <p:cNvSpPr txBox="1">
            <a:spLocks noChangeArrowheads="1"/>
          </p:cNvSpPr>
          <p:nvPr/>
        </p:nvSpPr>
        <p:spPr bwMode="auto">
          <a:xfrm>
            <a:off x="934707" y="4229241"/>
            <a:ext cx="30018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mk-MK" dirty="0">
                <a:latin typeface="Arial Narrow" panose="020B0606020202030204" pitchFamily="34" charset="0"/>
              </a:rPr>
              <a:t>Која е позицијата на знакот Х</a:t>
            </a:r>
            <a:r>
              <a:rPr lang="en-GB" dirty="0">
                <a:latin typeface="Arial Narrow" panose="020B0606020202030204" pitchFamily="34" charset="0"/>
              </a:rPr>
              <a:t>?</a:t>
            </a:r>
          </a:p>
        </p:txBody>
      </p:sp>
      <p:sp>
        <p:nvSpPr>
          <p:cNvPr id="24" name="Text Box 496"/>
          <p:cNvSpPr txBox="1">
            <a:spLocks noChangeArrowheads="1"/>
          </p:cNvSpPr>
          <p:nvPr/>
        </p:nvSpPr>
        <p:spPr bwMode="auto">
          <a:xfrm>
            <a:off x="957263" y="666612"/>
            <a:ext cx="296492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k-MK" dirty="0" smtClean="0">
                <a:latin typeface="Arial Narrow" panose="020B0606020202030204" pitchFamily="34" charset="0"/>
              </a:rPr>
              <a:t>Погледни ја оваа мрежа.</a:t>
            </a:r>
            <a:endParaRPr lang="mk-MK" dirty="0" smtClean="0">
              <a:latin typeface="Arial Narrow" panose="020B0606020202030204" pitchFamily="34" charset="0"/>
            </a:endParaRPr>
          </a:p>
          <a:p>
            <a:pPr>
              <a:spcBef>
                <a:spcPct val="50000"/>
              </a:spcBef>
            </a:pPr>
            <a:r>
              <a:rPr lang="mk-MK" dirty="0" smtClean="0">
                <a:latin typeface="Arial Narrow" panose="020B0606020202030204" pitchFamily="34" charset="0"/>
              </a:rPr>
              <a:t>Координатите </a:t>
            </a:r>
            <a:r>
              <a:rPr lang="mk-MK" dirty="0">
                <a:latin typeface="Arial Narrow" panose="020B0606020202030204" pitchFamily="34" charset="0"/>
              </a:rPr>
              <a:t>секогаш се запишуваат во загради, со запирки помеѓу секој број.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endParaRPr lang="mk-MK" dirty="0" smtClean="0">
              <a:latin typeface="Arial Narrow" panose="020B0606020202030204" pitchFamily="34" charset="0"/>
            </a:endParaRPr>
          </a:p>
          <a:p>
            <a:pPr>
              <a:spcBef>
                <a:spcPct val="50000"/>
              </a:spcBef>
            </a:pPr>
            <a:r>
              <a:rPr lang="mk-MK" dirty="0" smtClean="0">
                <a:latin typeface="Arial Narrow" panose="020B0606020202030204" pitchFamily="34" charset="0"/>
              </a:rPr>
              <a:t>Во што е разликата?</a:t>
            </a: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25" name="Text Box 497"/>
          <p:cNvSpPr txBox="1">
            <a:spLocks noChangeArrowheads="1"/>
          </p:cNvSpPr>
          <p:nvPr/>
        </p:nvSpPr>
        <p:spPr bwMode="auto">
          <a:xfrm>
            <a:off x="973401" y="2890375"/>
            <a:ext cx="296492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k-MK" dirty="0">
                <a:latin typeface="Arial Narrow" panose="020B0606020202030204" pitchFamily="34" charset="0"/>
              </a:rPr>
              <a:t>Прво се запишува бројот на хоризонталната оска, а потоа бројот на вертикалната </a:t>
            </a:r>
            <a:r>
              <a:rPr lang="mk-MK" dirty="0" smtClean="0">
                <a:latin typeface="Arial Narrow" panose="020B0606020202030204" pitchFamily="34" charset="0"/>
              </a:rPr>
              <a:t>оска</a:t>
            </a:r>
            <a:r>
              <a:rPr lang="mk-MK" dirty="0">
                <a:latin typeface="Arial Narrow" panose="020B0606020202030204" pitchFamily="34" charset="0"/>
              </a:rPr>
              <a:t>.</a:t>
            </a: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27" name="Text Box 471"/>
          <p:cNvSpPr txBox="1">
            <a:spLocks noChangeArrowheads="1"/>
          </p:cNvSpPr>
          <p:nvPr/>
        </p:nvSpPr>
        <p:spPr bwMode="auto">
          <a:xfrm>
            <a:off x="4927562" y="4835944"/>
            <a:ext cx="39039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k-MK" b="1" dirty="0" smtClean="0">
                <a:latin typeface="Arial Narrow" panose="020B0606020202030204" pitchFamily="34" charset="0"/>
              </a:rPr>
              <a:t>0</a:t>
            </a:r>
            <a:endParaRPr lang="en-GB" b="1" dirty="0">
              <a:latin typeface="Arial Narrow" panose="020B0606020202030204" pitchFamily="34" charset="0"/>
            </a:endParaRPr>
          </a:p>
        </p:txBody>
      </p:sp>
      <p:sp>
        <p:nvSpPr>
          <p:cNvPr id="28" name="Text Box 472"/>
          <p:cNvSpPr txBox="1">
            <a:spLocks noChangeArrowheads="1"/>
          </p:cNvSpPr>
          <p:nvPr/>
        </p:nvSpPr>
        <p:spPr bwMode="auto">
          <a:xfrm>
            <a:off x="4148644" y="4549953"/>
            <a:ext cx="39039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k-MK" b="1" dirty="0">
                <a:latin typeface="Arial Narrow" panose="020B0606020202030204" pitchFamily="34" charset="0"/>
              </a:rPr>
              <a:t>0</a:t>
            </a:r>
            <a:endParaRPr lang="en-GB" b="1" dirty="0">
              <a:latin typeface="Arial Narrow" panose="020B0606020202030204" pitchFamily="34" charset="0"/>
            </a:endParaRPr>
          </a:p>
        </p:txBody>
      </p:sp>
      <p:sp>
        <p:nvSpPr>
          <p:cNvPr id="29" name="Text Box 492"/>
          <p:cNvSpPr txBox="1">
            <a:spLocks noChangeArrowheads="1"/>
          </p:cNvSpPr>
          <p:nvPr/>
        </p:nvSpPr>
        <p:spPr bwMode="auto">
          <a:xfrm>
            <a:off x="920289" y="5437342"/>
            <a:ext cx="30018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mk-MK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Х (3, 2)</a:t>
            </a:r>
            <a:endParaRPr lang="en-GB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30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264400" y="914400"/>
            <a:ext cx="2370919" cy="954107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mk-MK" sz="1400" dirty="0">
                <a:latin typeface="Arial Black" pitchFamily="34" charset="0"/>
              </a:rPr>
              <a:t>Кликни на координатата која недостасува за да го дознаеш одговорот</a:t>
            </a:r>
            <a:r>
              <a:rPr lang="en-US" sz="1400" dirty="0">
                <a:latin typeface="Arial Black" pitchFamily="34" charset="0"/>
              </a:rPr>
              <a:t>!</a:t>
            </a:r>
          </a:p>
        </p:txBody>
      </p:sp>
      <p:graphicFrame>
        <p:nvGraphicFramePr>
          <p:cNvPr id="3" name="Group 4"/>
          <p:cNvGraphicFramePr>
            <a:graphicFrameLocks noGrp="1"/>
          </p:cNvGraphicFramePr>
          <p:nvPr/>
        </p:nvGraphicFramePr>
        <p:xfrm>
          <a:off x="495300" y="1143000"/>
          <a:ext cx="6604000" cy="5228590"/>
        </p:xfrm>
        <a:graphic>
          <a:graphicData uri="http://schemas.openxmlformats.org/drawingml/2006/table">
            <a:tbl>
              <a:tblPr/>
              <a:tblGrid>
                <a:gridCol w="660400"/>
                <a:gridCol w="660400"/>
                <a:gridCol w="660400"/>
                <a:gridCol w="660400"/>
                <a:gridCol w="660400"/>
                <a:gridCol w="660400"/>
                <a:gridCol w="660400"/>
                <a:gridCol w="660400"/>
                <a:gridCol w="660400"/>
                <a:gridCol w="6604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 Box 127"/>
          <p:cNvSpPr txBox="1">
            <a:spLocks noChangeArrowheads="1"/>
          </p:cNvSpPr>
          <p:nvPr/>
        </p:nvSpPr>
        <p:spPr bwMode="auto">
          <a:xfrm>
            <a:off x="7429500" y="2743201"/>
            <a:ext cx="1981200" cy="366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(5, ___) =</a:t>
            </a:r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(4, ___) =</a:t>
            </a:r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(0, ___) =</a:t>
            </a:r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(9, ___) =</a:t>
            </a:r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(8, ___) =</a:t>
            </a:r>
          </a:p>
        </p:txBody>
      </p:sp>
      <p:pic>
        <p:nvPicPr>
          <p:cNvPr id="5" name="Picture 128" descr="j033236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67100" y="3962400"/>
            <a:ext cx="660400" cy="508000"/>
          </a:xfrm>
          <a:prstGeom prst="rect">
            <a:avLst/>
          </a:prstGeom>
          <a:noFill/>
        </p:spPr>
      </p:pic>
      <p:pic>
        <p:nvPicPr>
          <p:cNvPr id="6" name="Picture 129" descr="j033236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67750" y="2590800"/>
            <a:ext cx="660400" cy="508000"/>
          </a:xfrm>
          <a:prstGeom prst="rect">
            <a:avLst/>
          </a:prstGeom>
          <a:noFill/>
        </p:spPr>
      </p:pic>
      <p:pic>
        <p:nvPicPr>
          <p:cNvPr id="7" name="Picture 130" descr="j03049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06700" y="1828800"/>
            <a:ext cx="737791" cy="528638"/>
          </a:xfrm>
          <a:prstGeom prst="rect">
            <a:avLst/>
          </a:prstGeom>
          <a:noFill/>
        </p:spPr>
      </p:pic>
      <p:pic>
        <p:nvPicPr>
          <p:cNvPr id="8" name="Picture 131" descr="j03049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67750" y="3429000"/>
            <a:ext cx="737791" cy="528638"/>
          </a:xfrm>
          <a:prstGeom prst="rect">
            <a:avLst/>
          </a:prstGeom>
          <a:noFill/>
        </p:spPr>
      </p:pic>
      <p:pic>
        <p:nvPicPr>
          <p:cNvPr id="9" name="Picture 132" descr="j029976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5100" y="4572001"/>
            <a:ext cx="660400" cy="447675"/>
          </a:xfrm>
          <a:prstGeom prst="rect">
            <a:avLst/>
          </a:prstGeom>
          <a:noFill/>
        </p:spPr>
      </p:pic>
      <p:pic>
        <p:nvPicPr>
          <p:cNvPr id="10" name="Picture 133" descr="j029976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67750" y="4267201"/>
            <a:ext cx="660400" cy="447675"/>
          </a:xfrm>
          <a:prstGeom prst="rect">
            <a:avLst/>
          </a:prstGeom>
          <a:noFill/>
        </p:spPr>
      </p:pic>
      <p:pic>
        <p:nvPicPr>
          <p:cNvPr id="11" name="Picture 134" descr="j021295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08700" y="2438401"/>
            <a:ext cx="660400" cy="498475"/>
          </a:xfrm>
          <a:prstGeom prst="rect">
            <a:avLst/>
          </a:prstGeom>
          <a:noFill/>
        </p:spPr>
      </p:pic>
      <p:pic>
        <p:nvPicPr>
          <p:cNvPr id="12" name="Picture 135" descr="j021295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67750" y="5105401"/>
            <a:ext cx="660400" cy="498475"/>
          </a:xfrm>
          <a:prstGeom prst="rect">
            <a:avLst/>
          </a:prstGeom>
          <a:noFill/>
        </p:spPr>
      </p:pic>
      <p:pic>
        <p:nvPicPr>
          <p:cNvPr id="13" name="Picture 136" descr="j033511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48301" y="5562601"/>
            <a:ext cx="732631" cy="523875"/>
          </a:xfrm>
          <a:prstGeom prst="rect">
            <a:avLst/>
          </a:prstGeom>
          <a:noFill/>
        </p:spPr>
      </p:pic>
      <p:pic>
        <p:nvPicPr>
          <p:cNvPr id="14" name="Picture 137" descr="j033511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1" y="5867401"/>
            <a:ext cx="732631" cy="523875"/>
          </a:xfrm>
          <a:prstGeom prst="rect">
            <a:avLst/>
          </a:prstGeom>
          <a:noFill/>
        </p:spPr>
      </p:pic>
      <p:sp>
        <p:nvSpPr>
          <p:cNvPr id="15" name="Text Box 138"/>
          <p:cNvSpPr txBox="1">
            <a:spLocks noChangeArrowheads="1"/>
          </p:cNvSpPr>
          <p:nvPr/>
        </p:nvSpPr>
        <p:spPr bwMode="auto">
          <a:xfrm>
            <a:off x="7825409" y="2733262"/>
            <a:ext cx="33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C00000"/>
                </a:solidFill>
                <a:latin typeface="Arial Black" pitchFamily="34" charset="0"/>
              </a:rPr>
              <a:t>4</a:t>
            </a:r>
          </a:p>
        </p:txBody>
      </p:sp>
      <p:sp>
        <p:nvSpPr>
          <p:cNvPr id="16" name="Text Box 139"/>
          <p:cNvSpPr txBox="1">
            <a:spLocks noChangeArrowheads="1"/>
          </p:cNvSpPr>
          <p:nvPr/>
        </p:nvSpPr>
        <p:spPr bwMode="auto">
          <a:xfrm>
            <a:off x="7815470" y="3543624"/>
            <a:ext cx="33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C00000"/>
                </a:solidFill>
                <a:latin typeface="Arial Black" pitchFamily="34" charset="0"/>
              </a:rPr>
              <a:t>8</a:t>
            </a:r>
          </a:p>
        </p:txBody>
      </p:sp>
      <p:sp>
        <p:nvSpPr>
          <p:cNvPr id="17" name="Text Box 140"/>
          <p:cNvSpPr txBox="1">
            <a:spLocks noChangeArrowheads="1"/>
          </p:cNvSpPr>
          <p:nvPr/>
        </p:nvSpPr>
        <p:spPr bwMode="auto">
          <a:xfrm>
            <a:off x="7825409" y="4374406"/>
            <a:ext cx="33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C00000"/>
                </a:solidFill>
                <a:latin typeface="Arial Black" pitchFamily="34" charset="0"/>
              </a:rPr>
              <a:t>3</a:t>
            </a:r>
          </a:p>
        </p:txBody>
      </p:sp>
      <p:sp>
        <p:nvSpPr>
          <p:cNvPr id="18" name="Text Box 141"/>
          <p:cNvSpPr txBox="1">
            <a:spLocks noChangeArrowheads="1"/>
          </p:cNvSpPr>
          <p:nvPr/>
        </p:nvSpPr>
        <p:spPr bwMode="auto">
          <a:xfrm>
            <a:off x="7815470" y="5186497"/>
            <a:ext cx="33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C00000"/>
                </a:solidFill>
                <a:latin typeface="Arial Black" pitchFamily="34" charset="0"/>
              </a:rPr>
              <a:t>7</a:t>
            </a:r>
          </a:p>
        </p:txBody>
      </p:sp>
      <p:sp>
        <p:nvSpPr>
          <p:cNvPr id="19" name="Text Box 142"/>
          <p:cNvSpPr txBox="1">
            <a:spLocks noChangeArrowheads="1"/>
          </p:cNvSpPr>
          <p:nvPr/>
        </p:nvSpPr>
        <p:spPr bwMode="auto">
          <a:xfrm>
            <a:off x="7795591" y="6009862"/>
            <a:ext cx="33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C00000"/>
                </a:solidFill>
                <a:latin typeface="Arial Black" pitchFamily="34" charset="0"/>
              </a:rPr>
              <a:t>1</a:t>
            </a:r>
          </a:p>
        </p:txBody>
      </p:sp>
      <p:sp>
        <p:nvSpPr>
          <p:cNvPr id="20" name="Text Box 143"/>
          <p:cNvSpPr txBox="1">
            <a:spLocks noChangeArrowheads="1"/>
          </p:cNvSpPr>
          <p:nvPr/>
        </p:nvSpPr>
        <p:spPr bwMode="auto">
          <a:xfrm>
            <a:off x="165100" y="6400801"/>
            <a:ext cx="6769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sz="2000">
                <a:latin typeface="Arial Black" pitchFamily="34" charset="0"/>
              </a:rPr>
              <a:t>0     1     2      3      4    5      6     7     8     9</a:t>
            </a:r>
            <a:endParaRPr lang="en-US"/>
          </a:p>
        </p:txBody>
      </p:sp>
      <p:sp>
        <p:nvSpPr>
          <p:cNvPr id="21" name="Text Box 144"/>
          <p:cNvSpPr txBox="1">
            <a:spLocks noChangeArrowheads="1"/>
          </p:cNvSpPr>
          <p:nvPr/>
        </p:nvSpPr>
        <p:spPr bwMode="auto">
          <a:xfrm>
            <a:off x="0" y="990601"/>
            <a:ext cx="908050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latin typeface="Arial Black" pitchFamily="34" charset="0"/>
              </a:rPr>
              <a:t>9</a:t>
            </a:r>
          </a:p>
          <a:p>
            <a:pPr>
              <a:spcBef>
                <a:spcPct val="50000"/>
              </a:spcBef>
            </a:pPr>
            <a:endParaRPr lang="en-US" sz="2000"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Arial Black" pitchFamily="34" charset="0"/>
            </a:endParaRPr>
          </a:p>
        </p:txBody>
      </p:sp>
      <p:sp>
        <p:nvSpPr>
          <p:cNvPr id="22" name="Text Box 145"/>
          <p:cNvSpPr txBox="1">
            <a:spLocks noChangeArrowheads="1"/>
          </p:cNvSpPr>
          <p:nvPr/>
        </p:nvSpPr>
        <p:spPr bwMode="auto">
          <a:xfrm>
            <a:off x="0" y="3108326"/>
            <a:ext cx="330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 Black" pitchFamily="34" charset="0"/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 Black" pitchFamily="34" charset="0"/>
              </a:rPr>
              <a:t>5</a:t>
            </a:r>
          </a:p>
          <a:p>
            <a:pPr>
              <a:spcBef>
                <a:spcPct val="50000"/>
              </a:spcBef>
            </a:pPr>
            <a:endParaRPr lang="en-US" sz="2000">
              <a:latin typeface="Arial Black" pitchFamily="34" charset="0"/>
            </a:endParaRPr>
          </a:p>
        </p:txBody>
      </p:sp>
      <p:sp>
        <p:nvSpPr>
          <p:cNvPr id="23" name="Text Box 146"/>
          <p:cNvSpPr txBox="1">
            <a:spLocks noChangeArrowheads="1"/>
          </p:cNvSpPr>
          <p:nvPr/>
        </p:nvSpPr>
        <p:spPr bwMode="auto">
          <a:xfrm>
            <a:off x="0" y="2514601"/>
            <a:ext cx="33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 Black" pitchFamily="34" charset="0"/>
              </a:rPr>
              <a:t>7</a:t>
            </a:r>
          </a:p>
        </p:txBody>
      </p:sp>
      <p:sp>
        <p:nvSpPr>
          <p:cNvPr id="24" name="Text Box 147"/>
          <p:cNvSpPr txBox="1">
            <a:spLocks noChangeArrowheads="1"/>
          </p:cNvSpPr>
          <p:nvPr/>
        </p:nvSpPr>
        <p:spPr bwMode="auto">
          <a:xfrm>
            <a:off x="0" y="4098926"/>
            <a:ext cx="33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 Black" pitchFamily="34" charset="0"/>
              </a:rPr>
              <a:t>4</a:t>
            </a:r>
          </a:p>
        </p:txBody>
      </p:sp>
      <p:sp>
        <p:nvSpPr>
          <p:cNvPr id="25" name="Text Box 148"/>
          <p:cNvSpPr txBox="1">
            <a:spLocks noChangeArrowheads="1"/>
          </p:cNvSpPr>
          <p:nvPr/>
        </p:nvSpPr>
        <p:spPr bwMode="auto">
          <a:xfrm>
            <a:off x="0" y="4648201"/>
            <a:ext cx="33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 Black" pitchFamily="34" charset="0"/>
              </a:rPr>
              <a:t>3</a:t>
            </a:r>
          </a:p>
        </p:txBody>
      </p:sp>
      <p:sp>
        <p:nvSpPr>
          <p:cNvPr id="26" name="Text Box 149"/>
          <p:cNvSpPr txBox="1">
            <a:spLocks noChangeArrowheads="1"/>
          </p:cNvSpPr>
          <p:nvPr/>
        </p:nvSpPr>
        <p:spPr bwMode="auto">
          <a:xfrm>
            <a:off x="0" y="5165726"/>
            <a:ext cx="33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 Black" pitchFamily="34" charset="0"/>
              </a:rPr>
              <a:t>2</a:t>
            </a:r>
          </a:p>
        </p:txBody>
      </p:sp>
      <p:sp>
        <p:nvSpPr>
          <p:cNvPr id="27" name="Text Box 150"/>
          <p:cNvSpPr txBox="1">
            <a:spLocks noChangeArrowheads="1"/>
          </p:cNvSpPr>
          <p:nvPr/>
        </p:nvSpPr>
        <p:spPr bwMode="auto">
          <a:xfrm>
            <a:off x="0" y="5638801"/>
            <a:ext cx="33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 Black" pitchFamily="34" charset="0"/>
              </a:rPr>
              <a:t>1</a:t>
            </a:r>
          </a:p>
        </p:txBody>
      </p:sp>
      <p:sp>
        <p:nvSpPr>
          <p:cNvPr id="28" name="Text Box 151"/>
          <p:cNvSpPr txBox="1">
            <a:spLocks noChangeArrowheads="1"/>
          </p:cNvSpPr>
          <p:nvPr/>
        </p:nvSpPr>
        <p:spPr bwMode="auto">
          <a:xfrm>
            <a:off x="0" y="6172201"/>
            <a:ext cx="33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 Black" pitchFamily="34" charset="0"/>
              </a:rPr>
              <a:t>0</a:t>
            </a:r>
          </a:p>
        </p:txBody>
      </p:sp>
      <p:sp>
        <p:nvSpPr>
          <p:cNvPr id="29" name="Rectangle 152"/>
          <p:cNvSpPr>
            <a:spLocks noChangeArrowheads="1"/>
          </p:cNvSpPr>
          <p:nvPr/>
        </p:nvSpPr>
        <p:spPr bwMode="auto">
          <a:xfrm>
            <a:off x="1" y="1965326"/>
            <a:ext cx="35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 Black" pitchFamily="34" charset="0"/>
              </a:rPr>
              <a:t>8</a:t>
            </a:r>
            <a:endParaRPr lang="en-GB" sz="2000">
              <a:latin typeface="Arial Black" pitchFamily="34" charset="0"/>
            </a:endParaRPr>
          </a:p>
        </p:txBody>
      </p:sp>
      <p:sp>
        <p:nvSpPr>
          <p:cNvPr id="30" name="WordArt 153"/>
          <p:cNvSpPr>
            <a:spLocks noChangeArrowheads="1" noChangeShapeType="1" noTextEdit="1"/>
          </p:cNvSpPr>
          <p:nvPr/>
        </p:nvSpPr>
        <p:spPr bwMode="auto">
          <a:xfrm>
            <a:off x="350838" y="260350"/>
            <a:ext cx="63081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k-MK" sz="3600" b="1" dirty="0">
                <a:solidFill>
                  <a:srgbClr val="C00000"/>
                </a:solidFill>
                <a:latin typeface="Arial Narrow" pitchFamily="34" charset="0"/>
              </a:rPr>
              <a:t>Кои координати недостасуваат?</a:t>
            </a:r>
            <a:endParaRPr lang="en-US" sz="36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69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525</Words>
  <Application>Microsoft Office PowerPoint</Application>
  <PresentationFormat>A4 Paper (210x297 mm)</PresentationFormat>
  <Paragraphs>238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Arial Black</vt:lpstr>
      <vt:lpstr>Arial Narrow</vt:lpstr>
      <vt:lpstr>Calibri</vt:lpstr>
      <vt:lpstr>Cambria</vt:lpstr>
      <vt:lpstr>Comic Sans MS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2014-12-11T08:59:38Z</dcterms:created>
  <dcterms:modified xsi:type="dcterms:W3CDTF">2015-10-25T08:18:51Z</dcterms:modified>
</cp:coreProperties>
</file>